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Merriweather"/>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8BFBCB2C-B408-4004-9799-127E30A169D5}">
  <a:tblStyle styleId="{8BFBCB2C-B408-4004-9799-127E30A169D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Merriweather-bold.fntdata"/><Relationship Id="rId27" Type="http://schemas.openxmlformats.org/officeDocument/2006/relationships/font" Target="fonts/Merriweather-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Merriweather-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Shape 6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2" name="Shape 6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t/>
            </a:r>
            <a:endParaRPr sz="10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Shape 13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8" name="Shape 13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1000">
                <a:latin typeface="Roboto"/>
                <a:ea typeface="Roboto"/>
                <a:cs typeface="Roboto"/>
                <a:sym typeface="Roboto"/>
              </a:rPr>
              <a:t>This network is primarily circled around @EnviousEra (the center of the circle), who got tweeted at by 75 other users about EU4 during the period we scraped.</a:t>
            </a:r>
            <a:endParaRPr sz="10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Shape 14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6" name="Shape 14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sz="1000">
                <a:latin typeface="Roboto"/>
                <a:ea typeface="Roboto"/>
                <a:cs typeface="Roboto"/>
                <a:sym typeface="Roboto"/>
              </a:rPr>
              <a:t>@GreenBiz, the central node, interacts with every other person in the community, and receives tweets as well as sending them, unlike the previous subnetworks. Additionally, the satellite nodes also interact with each other, with several other users both sending and receiving tweets that mention Crusader Kings. Especially considering the short amount of time we were able to scrape, this indicates a highly involved network.</a:t>
            </a:r>
            <a:endParaRPr sz="1000">
              <a:latin typeface="Roboto"/>
              <a:ea typeface="Roboto"/>
              <a:cs typeface="Roboto"/>
              <a:sym typeface="Roboto"/>
            </a:endParaRPr>
          </a:p>
          <a:p>
            <a:pPr indent="0" lvl="0" marL="0" rtl="0">
              <a:lnSpc>
                <a:spcPct val="115000"/>
              </a:lnSpc>
              <a:spcBef>
                <a:spcPts val="1600"/>
              </a:spcBef>
              <a:spcAft>
                <a:spcPts val="1600"/>
              </a:spcAft>
              <a:buNone/>
            </a:pPr>
            <a:r>
              <a:rPr lang="en" sz="1000">
                <a:latin typeface="Roboto"/>
                <a:ea typeface="Roboto"/>
                <a:cs typeface="Roboto"/>
                <a:sym typeface="Roboto"/>
              </a:rPr>
              <a:t>The clearest influencer to try to impact would be the central node, @GreenBiz, since he interacted with all the other users and has a large number of followers (96,213).</a:t>
            </a:r>
            <a:endParaRPr sz="1000">
              <a:latin typeface="Roboto"/>
              <a:ea typeface="Roboto"/>
              <a:cs typeface="Roboto"/>
              <a:sym typeface="Roboto"/>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 name="Shape 1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1000">
                <a:latin typeface="Roboto"/>
                <a:ea typeface="Roboto"/>
                <a:cs typeface="Roboto"/>
                <a:sym typeface="Roboto"/>
              </a:rPr>
              <a:t>As these people are already highly embedded in the community, through their connection to the official game handles (@Stellaris, etc) or to @YouTube, they are probably already aware of the other games Paradox offers. Someone like @E_Universalis would be a prime candidate to cross sell Stellaris or CK2, as he is an influencer to a large amount of activity for EU4.</a:t>
            </a:r>
            <a:endParaRPr sz="1000">
              <a:latin typeface="Roboto"/>
              <a:ea typeface="Roboto"/>
              <a:cs typeface="Roboto"/>
              <a:sym typeface="Roboto"/>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 name="Shape 16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spcBef>
                <a:spcPts val="0"/>
              </a:spcBef>
              <a:spcAft>
                <a:spcPts val="0"/>
              </a:spcAft>
              <a:buSzPts val="1100"/>
              <a:buAutoNum type="arabicParenR"/>
            </a:pPr>
            <a:r>
              <a:rPr lang="en"/>
              <a:t>Use betweeness as a measure to identify a node that bridges with other nodes. A high B score suggests that this individual is an influencer in general for Paradox games, or for a specific game mentioned before. </a:t>
            </a:r>
            <a:endParaRPr/>
          </a:p>
          <a:p>
            <a:pPr indent="-298450" lvl="0" marL="457200" rtl="0">
              <a:spcBef>
                <a:spcPts val="0"/>
              </a:spcBef>
              <a:spcAft>
                <a:spcPts val="0"/>
              </a:spcAft>
              <a:buSzPts val="1100"/>
              <a:buAutoNum type="arabicParenR"/>
            </a:pPr>
            <a:r>
              <a:rPr lang="en"/>
              <a:t>These influencers can be leveraged to push Paradox’s agenda further. For example, a specific influencer for EU4 can be sent a free game for CK2. In hopes that the influencer would promote CK2 within their network (</a:t>
            </a:r>
            <a:r>
              <a:rPr lang="en"/>
              <a:t>comprising</a:t>
            </a:r>
            <a:r>
              <a:rPr lang="en"/>
              <a:t> mostly of nodes related to Eu4).</a:t>
            </a:r>
            <a:endParaRPr/>
          </a:p>
          <a:p>
            <a:pPr indent="-298450" lvl="0" marL="457200" rtl="0">
              <a:spcBef>
                <a:spcPts val="0"/>
              </a:spcBef>
              <a:spcAft>
                <a:spcPts val="0"/>
              </a:spcAft>
              <a:buSzPts val="1100"/>
              <a:buAutoNum type="arabicParenR"/>
            </a:pPr>
            <a:r>
              <a:rPr lang="en"/>
              <a:t>Densely</a:t>
            </a:r>
            <a:r>
              <a:rPr lang="en"/>
              <a:t> connected networks signals that impact to one node will </a:t>
            </a:r>
            <a:r>
              <a:rPr lang="en"/>
              <a:t>reverberate</a:t>
            </a:r>
            <a:r>
              <a:rPr lang="en"/>
              <a:t> throughout the network.  Therefore providing free games to the full network, will most likely cause for nodes to eventually be </a:t>
            </a:r>
            <a:r>
              <a:rPr lang="en"/>
              <a:t>targeted</a:t>
            </a:r>
            <a:r>
              <a:rPr lang="en"/>
              <a:t> for further expansions and discounts.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Shape 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8" name="Shape 16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These are the metrics that we’d use to inform us on what strategies we should take to influence a network cluster. The higher the clustering coefficient, the lower average path length, the lower the diameter, and the higher the average degree, the more we believe that </a:t>
            </a:r>
            <a:r>
              <a:rPr lang="en"/>
              <a:t>strategies</a:t>
            </a:r>
            <a:r>
              <a:rPr lang="en"/>
              <a:t> that take advantage of friends and network effects will work as opposed to giving an </a:t>
            </a:r>
            <a:r>
              <a:rPr lang="en"/>
              <a:t>influencer</a:t>
            </a:r>
            <a:r>
              <a:rPr lang="en"/>
              <a:t> perks or games.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Shape 1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4" name="Shape 1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Shape 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0" name="Shape 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Shape 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6" name="Shape 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br>
              <a:rPr lang="en"/>
            </a:br>
            <a:endParaRPr/>
          </a:p>
          <a:p>
            <a:pPr indent="0" lvl="0" marL="0">
              <a:spcBef>
                <a:spcPts val="0"/>
              </a:spcBef>
              <a:spcAft>
                <a:spcPts val="0"/>
              </a:spcAft>
              <a:buNone/>
            </a:pPr>
            <a:r>
              <a:rPr lang="en"/>
              <a:t>Official game descriptions:</a:t>
            </a:r>
            <a:endParaRPr/>
          </a:p>
          <a:p>
            <a:pPr indent="0" lvl="0" marL="0">
              <a:spcBef>
                <a:spcPts val="0"/>
              </a:spcBef>
              <a:spcAft>
                <a:spcPts val="0"/>
              </a:spcAft>
              <a:buNone/>
            </a:pPr>
            <a:r>
              <a:t/>
            </a:r>
            <a:endParaRPr/>
          </a:p>
          <a:p>
            <a:pPr indent="0" lvl="0" marL="0">
              <a:spcBef>
                <a:spcPts val="0"/>
              </a:spcBef>
              <a:spcAft>
                <a:spcPts val="0"/>
              </a:spcAft>
              <a:buNone/>
            </a:pPr>
            <a:r>
              <a:rPr lang="en" u="sng"/>
              <a:t>Europa Universalis IV</a:t>
            </a:r>
            <a:endParaRPr u="sng"/>
          </a:p>
          <a:p>
            <a:pPr indent="0" lvl="0" marL="0">
              <a:spcBef>
                <a:spcPts val="0"/>
              </a:spcBef>
              <a:spcAft>
                <a:spcPts val="0"/>
              </a:spcAft>
              <a:buNone/>
            </a:pPr>
            <a:r>
              <a:rPr lang="en"/>
              <a:t>Rule your nation through the centuries, with unparalleled freedom, depth and historical accuracy.</a:t>
            </a:r>
            <a:endParaRPr/>
          </a:p>
          <a:p>
            <a:pPr indent="0" lvl="0" marL="0">
              <a:spcBef>
                <a:spcPts val="0"/>
              </a:spcBef>
              <a:spcAft>
                <a:spcPts val="0"/>
              </a:spcAft>
              <a:buNone/>
            </a:pPr>
            <a:r>
              <a:t/>
            </a:r>
            <a:endParaRPr/>
          </a:p>
          <a:p>
            <a:pPr indent="0" lvl="0" marL="0">
              <a:spcBef>
                <a:spcPts val="0"/>
              </a:spcBef>
              <a:spcAft>
                <a:spcPts val="0"/>
              </a:spcAft>
              <a:buNone/>
            </a:pPr>
            <a:r>
              <a:rPr lang="en" u="sng"/>
              <a:t>Crusader Kings II</a:t>
            </a:r>
            <a:endParaRPr u="sng"/>
          </a:p>
          <a:p>
            <a:pPr indent="0" lvl="0" marL="0">
              <a:spcBef>
                <a:spcPts val="0"/>
              </a:spcBef>
              <a:spcAft>
                <a:spcPts val="0"/>
              </a:spcAft>
              <a:buNone/>
            </a:pPr>
            <a:r>
              <a:rPr lang="en"/>
              <a:t>Europe is in turmoil. The lands are fragmented into petty fiefs, the emperor struggles with the Pope, and the Holy Father declares that all those who go to liberate the Holy Land will be freed of their sins. Now is the time for greatness. Increase your lands and fill your coffers, appoint vassals, battle traitors, introduce laws while interacting with hundreds of nobles, and create the most powerful dynasty of medieval Europe. </a:t>
            </a:r>
            <a:br>
              <a:rPr lang="en"/>
            </a:br>
            <a:br>
              <a:rPr lang="en"/>
            </a:br>
            <a:r>
              <a:rPr lang="en"/>
              <a:t>A beleaguered king will always have friends to support him. But beware, as your rule and realm may find trouble when a loyal vassal becomes a bitter rival. Stand ready, increase your prestige, and listen to the world whisper your name in awe. Do you have what it takes to become a Crusader King?</a:t>
            </a:r>
            <a:endParaRPr/>
          </a:p>
          <a:p>
            <a:pPr indent="0" lvl="0" marL="0">
              <a:spcBef>
                <a:spcPts val="0"/>
              </a:spcBef>
              <a:spcAft>
                <a:spcPts val="0"/>
              </a:spcAft>
              <a:buNone/>
            </a:pPr>
            <a:r>
              <a:t/>
            </a:r>
            <a:endParaRPr/>
          </a:p>
          <a:p>
            <a:pPr indent="0" lvl="0" marL="0">
              <a:spcBef>
                <a:spcPts val="0"/>
              </a:spcBef>
              <a:spcAft>
                <a:spcPts val="0"/>
              </a:spcAft>
              <a:buNone/>
            </a:pPr>
            <a:r>
              <a:rPr lang="en" u="sng"/>
              <a:t>Stellaris</a:t>
            </a:r>
            <a:br>
              <a:rPr lang="en"/>
            </a:br>
            <a:r>
              <a:rPr lang="en"/>
              <a:t>Featuring deep strategic gameplay, a rich and enormously diverse selection of alien races and emergent storytelling, Stellaris has engaging challenging gameplay that rewards interstellar exploration as you traverse, discover, interact and learn more about the multitude of species you will encounter during your travels.</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Shape 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7" name="Shape 8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Paradox Interactive deliberately markets the Stellaris game to Crusader Kings and Europa Universalis audiences.  According to an avid videogamer, the training barrier to enter a new game by Paradox Interactive is significantly lower if you already know how to play another game. For instance, it may require 10 hours of youtube videos to understand how to play Crusader Kings or Europa Universalis if you have no prior Paradox Interactive game experience. However, if you already know how to play Crusader Kings, it may only take you an additional 2 hours to learn how to play Europa Universalis. This means that customers who already play one or more Paradox Interactive games are more likely to have the time to invest in learning a new Paradox Interactive game that a customer who has never working on Paradox Interactive.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Shape 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0" name="Shape 10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 sz="1000">
                <a:latin typeface="Roboto"/>
                <a:ea typeface="Roboto"/>
                <a:cs typeface="Roboto"/>
                <a:sym typeface="Roboto"/>
              </a:rPr>
              <a:t>This network is both small and not very connected, as we can see a larger number of tweet originators towards the bottom of the network, who engage one-directionally with the three users towards the top, who do not reciprocate. Somewhat interestingly these three users interact with each other, perhaps indicating a small group that games together or hosts sessions on YouTube, and a wider network of fans who are trying to get attention from them. However, since these 3 influencers do not have a great track record of tweeting about Paradox’s games, we would not recommend Paradox try to recruit them.</a:t>
            </a:r>
            <a:endParaRPr sz="1000">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Shape 10"/>
          <p:cNvSpPr/>
          <p:nvPr/>
        </p:nvSpPr>
        <p:spPr>
          <a:xfrm>
            <a:off x="-125" y="0"/>
            <a:ext cx="9144250" cy="4398100"/>
          </a:xfrm>
          <a:custGeom>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Shape 11"/>
          <p:cNvSpPr txBox="1"/>
          <p:nvPr>
            <p:ph type="ctrTitle"/>
          </p:nvPr>
        </p:nvSpPr>
        <p:spPr>
          <a:xfrm>
            <a:off x="311700" y="539725"/>
            <a:ext cx="8520600" cy="1282500"/>
          </a:xfrm>
          <a:prstGeom prst="rect">
            <a:avLst/>
          </a:prstGeom>
        </p:spPr>
        <p:txBody>
          <a:bodyPr anchorCtr="0" anchor="t" bIns="91425" lIns="91425" spcFirstLastPara="1" rIns="91425" wrap="square" tIns="91425"/>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Shape 12"/>
          <p:cNvSpPr txBox="1"/>
          <p:nvPr>
            <p:ph idx="1" type="subTitle"/>
          </p:nvPr>
        </p:nvSpPr>
        <p:spPr>
          <a:xfrm>
            <a:off x="311700" y="1878560"/>
            <a:ext cx="4242600" cy="7383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Shape 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solidFill>
                  <a:schemeClr val="lt1"/>
                </a:solidFill>
              </a:defRPr>
            </a:lvl1pPr>
            <a:lvl2pPr lvl="1">
              <a:spcBef>
                <a:spcPts val="0"/>
              </a:spcBef>
              <a:buNone/>
              <a:defRPr>
                <a:solidFill>
                  <a:schemeClr val="lt1"/>
                </a:solidFill>
              </a:defRPr>
            </a:lvl2pPr>
            <a:lvl3pPr lvl="2">
              <a:spcBef>
                <a:spcPts val="0"/>
              </a:spcBef>
              <a:buNone/>
              <a:defRPr>
                <a:solidFill>
                  <a:schemeClr val="lt1"/>
                </a:solidFill>
              </a:defRPr>
            </a:lvl3pPr>
            <a:lvl4pPr lvl="3">
              <a:spcBef>
                <a:spcPts val="0"/>
              </a:spcBef>
              <a:buNone/>
              <a:defRPr>
                <a:solidFill>
                  <a:schemeClr val="lt1"/>
                </a:solidFill>
              </a:defRPr>
            </a:lvl4pPr>
            <a:lvl5pPr lvl="4">
              <a:spcBef>
                <a:spcPts val="0"/>
              </a:spcBef>
              <a:buNone/>
              <a:defRPr>
                <a:solidFill>
                  <a:schemeClr val="lt1"/>
                </a:solidFill>
              </a:defRPr>
            </a:lvl5pPr>
            <a:lvl6pPr lvl="5">
              <a:spcBef>
                <a:spcPts val="0"/>
              </a:spcBef>
              <a:buNone/>
              <a:defRPr>
                <a:solidFill>
                  <a:schemeClr val="lt1"/>
                </a:solidFill>
              </a:defRPr>
            </a:lvl6pPr>
            <a:lvl7pPr lvl="6">
              <a:spcBef>
                <a:spcPts val="0"/>
              </a:spcBef>
              <a:buNone/>
              <a:defRPr>
                <a:solidFill>
                  <a:schemeClr val="lt1"/>
                </a:solidFill>
              </a:defRPr>
            </a:lvl7pPr>
            <a:lvl8pPr lvl="7">
              <a:spcBef>
                <a:spcPts val="0"/>
              </a:spcBef>
              <a:buNone/>
              <a:defRPr>
                <a:solidFill>
                  <a:schemeClr val="lt1"/>
                </a:solidFill>
              </a:defRPr>
            </a:lvl8pPr>
            <a:lvl9pPr lvl="8">
              <a:spcBef>
                <a:spcPts val="0"/>
              </a:spcBef>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Shape 55"/>
          <p:cNvSpPr txBox="1"/>
          <p:nvPr>
            <p:ph type="title"/>
          </p:nvPr>
        </p:nvSpPr>
        <p:spPr>
          <a:xfrm>
            <a:off x="311750" y="831175"/>
            <a:ext cx="5334900" cy="1244700"/>
          </a:xfrm>
          <a:prstGeom prst="rect">
            <a:avLst/>
          </a:prstGeom>
        </p:spPr>
        <p:txBody>
          <a:bodyPr anchorCtr="0" anchor="b" bIns="91425" lIns="91425" spcFirstLastPara="1" rIns="91425" wrap="square" tIns="91425"/>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p:txBody>
      </p:sp>
      <p:sp>
        <p:nvSpPr>
          <p:cNvPr id="56" name="Shape 56"/>
          <p:cNvSpPr txBox="1"/>
          <p:nvPr>
            <p:ph idx="1" type="body"/>
          </p:nvPr>
        </p:nvSpPr>
        <p:spPr>
          <a:xfrm>
            <a:off x="311700" y="2121425"/>
            <a:ext cx="5334900" cy="9426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57" name="Shape 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solidFill>
                  <a:schemeClr val="lt1"/>
                </a:solidFill>
              </a:defRPr>
            </a:lvl1pPr>
            <a:lvl2pPr lvl="1">
              <a:spcBef>
                <a:spcPts val="0"/>
              </a:spcBef>
              <a:buNone/>
              <a:defRPr>
                <a:solidFill>
                  <a:schemeClr val="lt1"/>
                </a:solidFill>
              </a:defRPr>
            </a:lvl2pPr>
            <a:lvl3pPr lvl="2">
              <a:spcBef>
                <a:spcPts val="0"/>
              </a:spcBef>
              <a:buNone/>
              <a:defRPr>
                <a:solidFill>
                  <a:schemeClr val="lt1"/>
                </a:solidFill>
              </a:defRPr>
            </a:lvl3pPr>
            <a:lvl4pPr lvl="3">
              <a:spcBef>
                <a:spcPts val="0"/>
              </a:spcBef>
              <a:buNone/>
              <a:defRPr>
                <a:solidFill>
                  <a:schemeClr val="lt1"/>
                </a:solidFill>
              </a:defRPr>
            </a:lvl4pPr>
            <a:lvl5pPr lvl="4">
              <a:spcBef>
                <a:spcPts val="0"/>
              </a:spcBef>
              <a:buNone/>
              <a:defRPr>
                <a:solidFill>
                  <a:schemeClr val="lt1"/>
                </a:solidFill>
              </a:defRPr>
            </a:lvl5pPr>
            <a:lvl6pPr lvl="5">
              <a:spcBef>
                <a:spcPts val="0"/>
              </a:spcBef>
              <a:buNone/>
              <a:defRPr>
                <a:solidFill>
                  <a:schemeClr val="lt1"/>
                </a:solidFill>
              </a:defRPr>
            </a:lvl6pPr>
            <a:lvl7pPr lvl="6">
              <a:spcBef>
                <a:spcPts val="0"/>
              </a:spcBef>
              <a:buNone/>
              <a:defRPr>
                <a:solidFill>
                  <a:schemeClr val="lt1"/>
                </a:solidFill>
              </a:defRPr>
            </a:lvl7pPr>
            <a:lvl8pPr lvl="7">
              <a:spcBef>
                <a:spcPts val="0"/>
              </a:spcBef>
              <a:buNone/>
              <a:defRPr>
                <a:solidFill>
                  <a:schemeClr val="lt1"/>
                </a:solidFill>
              </a:defRPr>
            </a:lvl8pPr>
            <a:lvl9pPr lvl="8">
              <a:spcBef>
                <a:spcPts val="0"/>
              </a:spcBef>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8" name="Shape 58"/>
        <p:cNvGrpSpPr/>
        <p:nvPr/>
      </p:nvGrpSpPr>
      <p:grpSpPr>
        <a:xfrm>
          <a:off x="0" y="0"/>
          <a:ext cx="0" cy="0"/>
          <a:chOff x="0" y="0"/>
          <a:chExt cx="0" cy="0"/>
        </a:xfrm>
      </p:grpSpPr>
      <p:sp>
        <p:nvSpPr>
          <p:cNvPr id="59" name="Shape 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Shape 15"/>
          <p:cNvSpPr/>
          <p:nvPr/>
        </p:nvSpPr>
        <p:spPr>
          <a:xfrm>
            <a:off x="0" y="48099"/>
            <a:ext cx="9144250" cy="4398100"/>
          </a:xfrm>
          <a:custGeom>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Shape 16"/>
          <p:cNvSpPr/>
          <p:nvPr/>
        </p:nvSpPr>
        <p:spPr>
          <a:xfrm>
            <a:off x="0" y="0"/>
            <a:ext cx="9144250" cy="4398100"/>
          </a:xfrm>
          <a:custGeom>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Shape 17"/>
          <p:cNvSpPr txBox="1"/>
          <p:nvPr>
            <p:ph type="title"/>
          </p:nvPr>
        </p:nvSpPr>
        <p:spPr>
          <a:xfrm>
            <a:off x="311700" y="539725"/>
            <a:ext cx="8520600" cy="1282500"/>
          </a:xfrm>
          <a:prstGeom prst="rect">
            <a:avLst/>
          </a:prstGeom>
        </p:spPr>
        <p:txBody>
          <a:bodyPr anchorCtr="0" anchor="t" bIns="91425" lIns="91425" spcFirstLastPara="1" rIns="91425" wrap="square" tIns="91425"/>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solidFill>
                  <a:schemeClr val="accent1"/>
                </a:solidFill>
              </a:defRPr>
            </a:lvl1pPr>
            <a:lvl2pPr lvl="1">
              <a:spcBef>
                <a:spcPts val="0"/>
              </a:spcBef>
              <a:buNone/>
              <a:defRPr>
                <a:solidFill>
                  <a:schemeClr val="accent1"/>
                </a:solidFill>
              </a:defRPr>
            </a:lvl2pPr>
            <a:lvl3pPr lvl="2">
              <a:spcBef>
                <a:spcPts val="0"/>
              </a:spcBef>
              <a:buNone/>
              <a:defRPr>
                <a:solidFill>
                  <a:schemeClr val="accent1"/>
                </a:solidFill>
              </a:defRPr>
            </a:lvl3pPr>
            <a:lvl4pPr lvl="3">
              <a:spcBef>
                <a:spcPts val="0"/>
              </a:spcBef>
              <a:buNone/>
              <a:defRPr>
                <a:solidFill>
                  <a:schemeClr val="accent1"/>
                </a:solidFill>
              </a:defRPr>
            </a:lvl4pPr>
            <a:lvl5pPr lvl="4">
              <a:spcBef>
                <a:spcPts val="0"/>
              </a:spcBef>
              <a:buNone/>
              <a:defRPr>
                <a:solidFill>
                  <a:schemeClr val="accent1"/>
                </a:solidFill>
              </a:defRPr>
            </a:lvl5pPr>
            <a:lvl6pPr lvl="5">
              <a:spcBef>
                <a:spcPts val="0"/>
              </a:spcBef>
              <a:buNone/>
              <a:defRPr>
                <a:solidFill>
                  <a:schemeClr val="accent1"/>
                </a:solidFill>
              </a:defRPr>
            </a:lvl6pPr>
            <a:lvl7pPr lvl="6">
              <a:spcBef>
                <a:spcPts val="0"/>
              </a:spcBef>
              <a:buNone/>
              <a:defRPr>
                <a:solidFill>
                  <a:schemeClr val="accent1"/>
                </a:solidFill>
              </a:defRPr>
            </a:lvl7pPr>
            <a:lvl8pPr lvl="7">
              <a:spcBef>
                <a:spcPts val="0"/>
              </a:spcBef>
              <a:buNone/>
              <a:defRPr>
                <a:solidFill>
                  <a:schemeClr val="accent1"/>
                </a:solidFill>
              </a:defRPr>
            </a:lvl8pPr>
            <a:lvl9pPr lvl="8">
              <a:spcBef>
                <a:spcPts val="0"/>
              </a:spcBef>
              <a:buNone/>
              <a:defRPr>
                <a:solidFill>
                  <a:schemeClr val="accen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Shape 20"/>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p:nvPr/>
        </p:nvSpPr>
        <p:spPr>
          <a:xfrm>
            <a:off x="0" y="44125"/>
            <a:ext cx="4313625" cy="4399375"/>
          </a:xfrm>
          <a:custGeom>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Shape 22"/>
          <p:cNvSpPr/>
          <p:nvPr/>
        </p:nvSpPr>
        <p:spPr>
          <a:xfrm>
            <a:off x="-125" y="0"/>
            <a:ext cx="4316900" cy="4395600"/>
          </a:xfrm>
          <a:custGeom>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Shape 23"/>
          <p:cNvSpPr txBox="1"/>
          <p:nvPr>
            <p:ph type="title"/>
          </p:nvPr>
        </p:nvSpPr>
        <p:spPr>
          <a:xfrm>
            <a:off x="311725" y="500925"/>
            <a:ext cx="3706500" cy="25089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Shape 24"/>
          <p:cNvSpPr txBox="1"/>
          <p:nvPr>
            <p:ph idx="1" type="body"/>
          </p:nvPr>
        </p:nvSpPr>
        <p:spPr>
          <a:xfrm>
            <a:off x="4644675" y="500925"/>
            <a:ext cx="4166400" cy="40986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5" name="Shape 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6" name="Shape 26"/>
        <p:cNvGrpSpPr/>
        <p:nvPr/>
      </p:nvGrpSpPr>
      <p:grpSpPr>
        <a:xfrm>
          <a:off x="0" y="0"/>
          <a:ext cx="0" cy="0"/>
          <a:chOff x="0" y="0"/>
          <a:chExt cx="0" cy="0"/>
        </a:xfrm>
      </p:grpSpPr>
      <p:sp>
        <p:nvSpPr>
          <p:cNvPr id="27" name="Shape 27"/>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txBox="1"/>
          <p:nvPr>
            <p:ph type="title"/>
          </p:nvPr>
        </p:nvSpPr>
        <p:spPr>
          <a:xfrm>
            <a:off x="311725" y="500925"/>
            <a:ext cx="8520600" cy="623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Shape 29"/>
          <p:cNvSpPr txBox="1"/>
          <p:nvPr>
            <p:ph idx="1" type="body"/>
          </p:nvPr>
        </p:nvSpPr>
        <p:spPr>
          <a:xfrm>
            <a:off x="311700" y="1505700"/>
            <a:ext cx="3999900" cy="3076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Shape 30"/>
          <p:cNvSpPr txBox="1"/>
          <p:nvPr>
            <p:ph idx="2" type="body"/>
          </p:nvPr>
        </p:nvSpPr>
        <p:spPr>
          <a:xfrm>
            <a:off x="4832400" y="1505700"/>
            <a:ext cx="3999900" cy="3076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2" name="Shape 32"/>
        <p:cNvGrpSpPr/>
        <p:nvPr/>
      </p:nvGrpSpPr>
      <p:grpSpPr>
        <a:xfrm>
          <a:off x="0" y="0"/>
          <a:ext cx="0" cy="0"/>
          <a:chOff x="0" y="0"/>
          <a:chExt cx="0" cy="0"/>
        </a:xfrm>
      </p:grpSpPr>
      <p:sp>
        <p:nvSpPr>
          <p:cNvPr id="33" name="Shape 33"/>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txBox="1"/>
          <p:nvPr>
            <p:ph type="title"/>
          </p:nvPr>
        </p:nvSpPr>
        <p:spPr>
          <a:xfrm>
            <a:off x="311725" y="500925"/>
            <a:ext cx="8520600" cy="623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Shape 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sp>
        <p:nvSpPr>
          <p:cNvPr id="37" name="Shape 3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8" name="Shape 38"/>
          <p:cNvSpPr txBox="1"/>
          <p:nvPr>
            <p:ph type="title"/>
          </p:nvPr>
        </p:nvSpPr>
        <p:spPr>
          <a:xfrm>
            <a:off x="311725" y="500925"/>
            <a:ext cx="3127500" cy="18291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Shape 39"/>
          <p:cNvSpPr txBox="1"/>
          <p:nvPr>
            <p:ph idx="1" type="body"/>
          </p:nvPr>
        </p:nvSpPr>
        <p:spPr>
          <a:xfrm>
            <a:off x="311700" y="2390650"/>
            <a:ext cx="3127500" cy="22980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1600"/>
              </a:spcBef>
              <a:spcAft>
                <a:spcPts val="0"/>
              </a:spcAft>
              <a:buClr>
                <a:schemeClr val="accent2"/>
              </a:buClr>
              <a:buSzPts val="1100"/>
              <a:buChar char="○"/>
              <a:defRPr>
                <a:solidFill>
                  <a:schemeClr val="accent2"/>
                </a:solidFill>
              </a:defRPr>
            </a:lvl2pPr>
            <a:lvl3pPr indent="-298450" lvl="2" marL="1371600">
              <a:spcBef>
                <a:spcPts val="1600"/>
              </a:spcBef>
              <a:spcAft>
                <a:spcPts val="0"/>
              </a:spcAft>
              <a:buClr>
                <a:schemeClr val="accent2"/>
              </a:buClr>
              <a:buSzPts val="1100"/>
              <a:buChar char="■"/>
              <a:defRPr>
                <a:solidFill>
                  <a:schemeClr val="accent2"/>
                </a:solidFill>
              </a:defRPr>
            </a:lvl3pPr>
            <a:lvl4pPr indent="-298450" lvl="3" marL="1828800">
              <a:spcBef>
                <a:spcPts val="1600"/>
              </a:spcBef>
              <a:spcAft>
                <a:spcPts val="0"/>
              </a:spcAft>
              <a:buClr>
                <a:schemeClr val="accent2"/>
              </a:buClr>
              <a:buSzPts val="1100"/>
              <a:buChar char="●"/>
              <a:defRPr>
                <a:solidFill>
                  <a:schemeClr val="accent2"/>
                </a:solidFill>
              </a:defRPr>
            </a:lvl4pPr>
            <a:lvl5pPr indent="-298450" lvl="4" marL="2286000">
              <a:spcBef>
                <a:spcPts val="1600"/>
              </a:spcBef>
              <a:spcAft>
                <a:spcPts val="0"/>
              </a:spcAft>
              <a:buClr>
                <a:schemeClr val="accent2"/>
              </a:buClr>
              <a:buSzPts val="1100"/>
              <a:buChar char="○"/>
              <a:defRPr>
                <a:solidFill>
                  <a:schemeClr val="accent2"/>
                </a:solidFill>
              </a:defRPr>
            </a:lvl5pPr>
            <a:lvl6pPr indent="-298450" lvl="5" marL="2743200">
              <a:spcBef>
                <a:spcPts val="1600"/>
              </a:spcBef>
              <a:spcAft>
                <a:spcPts val="0"/>
              </a:spcAft>
              <a:buClr>
                <a:schemeClr val="accent2"/>
              </a:buClr>
              <a:buSzPts val="1100"/>
              <a:buChar char="■"/>
              <a:defRPr>
                <a:solidFill>
                  <a:schemeClr val="accent2"/>
                </a:solidFill>
              </a:defRPr>
            </a:lvl6pPr>
            <a:lvl7pPr indent="-298450" lvl="6" marL="3200400">
              <a:spcBef>
                <a:spcPts val="1600"/>
              </a:spcBef>
              <a:spcAft>
                <a:spcPts val="0"/>
              </a:spcAft>
              <a:buClr>
                <a:schemeClr val="accent2"/>
              </a:buClr>
              <a:buSzPts val="1100"/>
              <a:buChar char="●"/>
              <a:defRPr>
                <a:solidFill>
                  <a:schemeClr val="accent2"/>
                </a:solidFill>
              </a:defRPr>
            </a:lvl7pPr>
            <a:lvl8pPr indent="-298450" lvl="7" marL="3657600">
              <a:spcBef>
                <a:spcPts val="1600"/>
              </a:spcBef>
              <a:spcAft>
                <a:spcPts val="0"/>
              </a:spcAft>
              <a:buClr>
                <a:schemeClr val="accent2"/>
              </a:buClr>
              <a:buSzPts val="1100"/>
              <a:buChar char="○"/>
              <a:defRPr>
                <a:solidFill>
                  <a:schemeClr val="accent2"/>
                </a:solidFill>
              </a:defRPr>
            </a:lvl8pPr>
            <a:lvl9pPr indent="-298450" lvl="8" marL="4114800">
              <a:spcBef>
                <a:spcPts val="1600"/>
              </a:spcBef>
              <a:spcAft>
                <a:spcPts val="1600"/>
              </a:spcAft>
              <a:buClr>
                <a:schemeClr val="accent2"/>
              </a:buClr>
              <a:buSzPts val="1100"/>
              <a:buChar char="■"/>
              <a:defRPr>
                <a:solidFill>
                  <a:schemeClr val="accent2"/>
                </a:solidFill>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Shape 42"/>
          <p:cNvSpPr txBox="1"/>
          <p:nvPr>
            <p:ph type="title"/>
          </p:nvPr>
        </p:nvSpPr>
        <p:spPr>
          <a:xfrm>
            <a:off x="311675" y="798600"/>
            <a:ext cx="6247800" cy="3546300"/>
          </a:xfrm>
          <a:prstGeom prst="rect">
            <a:avLst/>
          </a:prstGeom>
        </p:spPr>
        <p:txBody>
          <a:bodyPr anchorCtr="0" anchor="ctr" bIns="91425" lIns="91425" spcFirstLastPara="1" rIns="91425" wrap="square" tIns="91425"/>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solidFill>
                  <a:schemeClr val="accent1"/>
                </a:solidFill>
              </a:defRPr>
            </a:lvl1pPr>
            <a:lvl2pPr lvl="1">
              <a:spcBef>
                <a:spcPts val="0"/>
              </a:spcBef>
              <a:buNone/>
              <a:defRPr>
                <a:solidFill>
                  <a:schemeClr val="accent1"/>
                </a:solidFill>
              </a:defRPr>
            </a:lvl2pPr>
            <a:lvl3pPr lvl="2">
              <a:spcBef>
                <a:spcPts val="0"/>
              </a:spcBef>
              <a:buNone/>
              <a:defRPr>
                <a:solidFill>
                  <a:schemeClr val="accent1"/>
                </a:solidFill>
              </a:defRPr>
            </a:lvl3pPr>
            <a:lvl4pPr lvl="3">
              <a:spcBef>
                <a:spcPts val="0"/>
              </a:spcBef>
              <a:buNone/>
              <a:defRPr>
                <a:solidFill>
                  <a:schemeClr val="accent1"/>
                </a:solidFill>
              </a:defRPr>
            </a:lvl4pPr>
            <a:lvl5pPr lvl="4">
              <a:spcBef>
                <a:spcPts val="0"/>
              </a:spcBef>
              <a:buNone/>
              <a:defRPr>
                <a:solidFill>
                  <a:schemeClr val="accent1"/>
                </a:solidFill>
              </a:defRPr>
            </a:lvl5pPr>
            <a:lvl6pPr lvl="5">
              <a:spcBef>
                <a:spcPts val="0"/>
              </a:spcBef>
              <a:buNone/>
              <a:defRPr>
                <a:solidFill>
                  <a:schemeClr val="accent1"/>
                </a:solidFill>
              </a:defRPr>
            </a:lvl6pPr>
            <a:lvl7pPr lvl="6">
              <a:spcBef>
                <a:spcPts val="0"/>
              </a:spcBef>
              <a:buNone/>
              <a:defRPr>
                <a:solidFill>
                  <a:schemeClr val="accent1"/>
                </a:solidFill>
              </a:defRPr>
            </a:lvl7pPr>
            <a:lvl8pPr lvl="7">
              <a:spcBef>
                <a:spcPts val="0"/>
              </a:spcBef>
              <a:buNone/>
              <a:defRPr>
                <a:solidFill>
                  <a:schemeClr val="accent1"/>
                </a:solidFill>
              </a:defRPr>
            </a:lvl8pPr>
            <a:lvl9pPr lvl="8">
              <a:spcBef>
                <a:spcPts val="0"/>
              </a:spcBef>
              <a:buNone/>
              <a:defRPr>
                <a:solidFill>
                  <a:schemeClr val="accen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4" name="Shape 44"/>
        <p:cNvGrpSpPr/>
        <p:nvPr/>
      </p:nvGrpSpPr>
      <p:grpSpPr>
        <a:xfrm>
          <a:off x="0" y="0"/>
          <a:ext cx="0" cy="0"/>
          <a:chOff x="0" y="0"/>
          <a:chExt cx="0" cy="0"/>
        </a:xfrm>
      </p:grpSpPr>
      <p:sp>
        <p:nvSpPr>
          <p:cNvPr id="45" name="Shape 45"/>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 name="Shape 46"/>
          <p:cNvSpPr txBox="1"/>
          <p:nvPr>
            <p:ph type="title"/>
          </p:nvPr>
        </p:nvSpPr>
        <p:spPr>
          <a:xfrm>
            <a:off x="311300" y="500925"/>
            <a:ext cx="3704400" cy="2049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Shape 47"/>
          <p:cNvSpPr txBox="1"/>
          <p:nvPr>
            <p:ph idx="1" type="subTitle"/>
          </p:nvPr>
        </p:nvSpPr>
        <p:spPr>
          <a:xfrm>
            <a:off x="304800" y="2626725"/>
            <a:ext cx="3704400" cy="926700"/>
          </a:xfrm>
          <a:prstGeom prst="rect">
            <a:avLst/>
          </a:prstGeom>
        </p:spPr>
        <p:txBody>
          <a:bodyPr anchorCtr="0" anchor="t" bIns="91425" lIns="91425" spcFirstLastPara="1" rIns="91425" wrap="square" tIns="91425"/>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Shape 48"/>
          <p:cNvSpPr txBox="1"/>
          <p:nvPr>
            <p:ph idx="2" type="body"/>
          </p:nvPr>
        </p:nvSpPr>
        <p:spPr>
          <a:xfrm>
            <a:off x="4879025" y="500925"/>
            <a:ext cx="3954000" cy="4111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Shape 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0" name="Shape 50"/>
        <p:cNvGrpSpPr/>
        <p:nvPr/>
      </p:nvGrpSpPr>
      <p:grpSpPr>
        <a:xfrm>
          <a:off x="0" y="0"/>
          <a:ext cx="0" cy="0"/>
          <a:chOff x="0" y="0"/>
          <a:chExt cx="0" cy="0"/>
        </a:xfrm>
      </p:grpSpPr>
      <p:sp>
        <p:nvSpPr>
          <p:cNvPr id="51" name="Shape 51"/>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 name="Shape 52"/>
          <p:cNvSpPr txBox="1"/>
          <p:nvPr>
            <p:ph idx="1" type="body"/>
          </p:nvPr>
        </p:nvSpPr>
        <p:spPr>
          <a:xfrm>
            <a:off x="311700" y="4521400"/>
            <a:ext cx="7979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Shape 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solidFill>
                  <a:schemeClr val="lt1"/>
                </a:solidFill>
              </a:defRPr>
            </a:lvl1pPr>
            <a:lvl2pPr lvl="1">
              <a:spcBef>
                <a:spcPts val="0"/>
              </a:spcBef>
              <a:buNone/>
              <a:defRPr>
                <a:solidFill>
                  <a:schemeClr val="lt1"/>
                </a:solidFill>
              </a:defRPr>
            </a:lvl2pPr>
            <a:lvl3pPr lvl="2">
              <a:spcBef>
                <a:spcPts val="0"/>
              </a:spcBef>
              <a:buNone/>
              <a:defRPr>
                <a:solidFill>
                  <a:schemeClr val="lt1"/>
                </a:solidFill>
              </a:defRPr>
            </a:lvl3pPr>
            <a:lvl4pPr lvl="3">
              <a:spcBef>
                <a:spcPts val="0"/>
              </a:spcBef>
              <a:buNone/>
              <a:defRPr>
                <a:solidFill>
                  <a:schemeClr val="lt1"/>
                </a:solidFill>
              </a:defRPr>
            </a:lvl4pPr>
            <a:lvl5pPr lvl="4">
              <a:spcBef>
                <a:spcPts val="0"/>
              </a:spcBef>
              <a:buNone/>
              <a:defRPr>
                <a:solidFill>
                  <a:schemeClr val="lt1"/>
                </a:solidFill>
              </a:defRPr>
            </a:lvl5pPr>
            <a:lvl6pPr lvl="5">
              <a:spcBef>
                <a:spcPts val="0"/>
              </a:spcBef>
              <a:buNone/>
              <a:defRPr>
                <a:solidFill>
                  <a:schemeClr val="lt1"/>
                </a:solidFill>
              </a:defRPr>
            </a:lvl6pPr>
            <a:lvl7pPr lvl="6">
              <a:spcBef>
                <a:spcPts val="0"/>
              </a:spcBef>
              <a:buNone/>
              <a:defRPr>
                <a:solidFill>
                  <a:schemeClr val="lt1"/>
                </a:solidFill>
              </a:defRPr>
            </a:lvl7pPr>
            <a:lvl8pPr lvl="7">
              <a:spcBef>
                <a:spcPts val="0"/>
              </a:spcBef>
              <a:buNone/>
              <a:defRPr>
                <a:solidFill>
                  <a:schemeClr val="lt1"/>
                </a:solidFill>
              </a:defRPr>
            </a:lvl8pPr>
            <a:lvl9pPr lvl="8">
              <a:spcBef>
                <a:spcPts val="0"/>
              </a:spcBef>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160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1600"/>
              </a:spcBef>
              <a:spcAft>
                <a:spcPts val="160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spcBef>
                <a:spcPts val="0"/>
              </a:spcBef>
              <a:buNone/>
              <a:defRPr sz="1000">
                <a:solidFill>
                  <a:schemeClr val="dk2"/>
                </a:solidFill>
                <a:latin typeface="Roboto"/>
                <a:ea typeface="Roboto"/>
                <a:cs typeface="Roboto"/>
                <a:sym typeface="Roboto"/>
              </a:defRPr>
            </a:lvl1pPr>
            <a:lvl2pPr lvl="1" algn="r">
              <a:spcBef>
                <a:spcPts val="0"/>
              </a:spcBef>
              <a:buNone/>
              <a:defRPr sz="1000">
                <a:solidFill>
                  <a:schemeClr val="dk2"/>
                </a:solidFill>
                <a:latin typeface="Roboto"/>
                <a:ea typeface="Roboto"/>
                <a:cs typeface="Roboto"/>
                <a:sym typeface="Roboto"/>
              </a:defRPr>
            </a:lvl2pPr>
            <a:lvl3pPr lvl="2" algn="r">
              <a:spcBef>
                <a:spcPts val="0"/>
              </a:spcBef>
              <a:buNone/>
              <a:defRPr sz="1000">
                <a:solidFill>
                  <a:schemeClr val="dk2"/>
                </a:solidFill>
                <a:latin typeface="Roboto"/>
                <a:ea typeface="Roboto"/>
                <a:cs typeface="Roboto"/>
                <a:sym typeface="Roboto"/>
              </a:defRPr>
            </a:lvl3pPr>
            <a:lvl4pPr lvl="3" algn="r">
              <a:spcBef>
                <a:spcPts val="0"/>
              </a:spcBef>
              <a:buNone/>
              <a:defRPr sz="1000">
                <a:solidFill>
                  <a:schemeClr val="dk2"/>
                </a:solidFill>
                <a:latin typeface="Roboto"/>
                <a:ea typeface="Roboto"/>
                <a:cs typeface="Roboto"/>
                <a:sym typeface="Roboto"/>
              </a:defRPr>
            </a:lvl4pPr>
            <a:lvl5pPr lvl="4" algn="r">
              <a:spcBef>
                <a:spcPts val="0"/>
              </a:spcBef>
              <a:buNone/>
              <a:defRPr sz="1000">
                <a:solidFill>
                  <a:schemeClr val="dk2"/>
                </a:solidFill>
                <a:latin typeface="Roboto"/>
                <a:ea typeface="Roboto"/>
                <a:cs typeface="Roboto"/>
                <a:sym typeface="Roboto"/>
              </a:defRPr>
            </a:lvl5pPr>
            <a:lvl6pPr lvl="5" algn="r">
              <a:spcBef>
                <a:spcPts val="0"/>
              </a:spcBef>
              <a:buNone/>
              <a:defRPr sz="1000">
                <a:solidFill>
                  <a:schemeClr val="dk2"/>
                </a:solidFill>
                <a:latin typeface="Roboto"/>
                <a:ea typeface="Roboto"/>
                <a:cs typeface="Roboto"/>
                <a:sym typeface="Roboto"/>
              </a:defRPr>
            </a:lvl6pPr>
            <a:lvl7pPr lvl="6" algn="r">
              <a:spcBef>
                <a:spcPts val="0"/>
              </a:spcBef>
              <a:buNone/>
              <a:defRPr sz="1000">
                <a:solidFill>
                  <a:schemeClr val="dk2"/>
                </a:solidFill>
                <a:latin typeface="Roboto"/>
                <a:ea typeface="Roboto"/>
                <a:cs typeface="Roboto"/>
                <a:sym typeface="Roboto"/>
              </a:defRPr>
            </a:lvl7pPr>
            <a:lvl8pPr lvl="7" algn="r">
              <a:spcBef>
                <a:spcPts val="0"/>
              </a:spcBef>
              <a:buNone/>
              <a:defRPr sz="1000">
                <a:solidFill>
                  <a:schemeClr val="dk2"/>
                </a:solidFill>
                <a:latin typeface="Roboto"/>
                <a:ea typeface="Roboto"/>
                <a:cs typeface="Roboto"/>
                <a:sym typeface="Roboto"/>
              </a:defRPr>
            </a:lvl8pPr>
            <a:lvl9pPr lvl="8" algn="r">
              <a:spcBef>
                <a:spcPts val="0"/>
              </a:spcBef>
              <a:buNone/>
              <a:defRPr sz="1000">
                <a:solidFill>
                  <a:schemeClr val="dk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2.png"/><Relationship Id="rId5"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sp>
        <p:nvSpPr>
          <p:cNvPr id="64" name="Shape 64"/>
          <p:cNvSpPr/>
          <p:nvPr/>
        </p:nvSpPr>
        <p:spPr>
          <a:xfrm flipH="1" rot="10800000">
            <a:off x="0" y="1778550"/>
            <a:ext cx="9125400" cy="2646600"/>
          </a:xfrm>
          <a:prstGeom prst="rtTriangl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p:nvPr/>
        </p:nvSpPr>
        <p:spPr>
          <a:xfrm>
            <a:off x="0" y="0"/>
            <a:ext cx="9144000" cy="1778400"/>
          </a:xfrm>
          <a:prstGeom prst="rect">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6" name="Shape 66"/>
          <p:cNvSpPr txBox="1"/>
          <p:nvPr>
            <p:ph type="ctrTitle"/>
          </p:nvPr>
        </p:nvSpPr>
        <p:spPr>
          <a:xfrm>
            <a:off x="302400" y="348100"/>
            <a:ext cx="8520600" cy="12825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FFFFFF"/>
                </a:solidFill>
              </a:rPr>
              <a:t>Video Game Network Analysis</a:t>
            </a:r>
            <a:endParaRPr>
              <a:solidFill>
                <a:srgbClr val="FFFFFF"/>
              </a:solidFill>
            </a:endParaRPr>
          </a:p>
        </p:txBody>
      </p:sp>
      <p:sp>
        <p:nvSpPr>
          <p:cNvPr id="67" name="Shape 67"/>
          <p:cNvSpPr txBox="1"/>
          <p:nvPr>
            <p:ph idx="1" type="subTitle"/>
          </p:nvPr>
        </p:nvSpPr>
        <p:spPr>
          <a:xfrm>
            <a:off x="386275" y="1630600"/>
            <a:ext cx="4488600" cy="738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2000">
                <a:solidFill>
                  <a:srgbClr val="FFFFFF"/>
                </a:solidFill>
              </a:rPr>
              <a:t>Clarissa Franklin, Kyle Katzen, </a:t>
            </a:r>
            <a:endParaRPr sz="2000">
              <a:solidFill>
                <a:srgbClr val="FFFFFF"/>
              </a:solidFill>
            </a:endParaRPr>
          </a:p>
          <a:p>
            <a:pPr indent="0" lvl="0" marL="0" rtl="0">
              <a:spcBef>
                <a:spcPts val="0"/>
              </a:spcBef>
              <a:spcAft>
                <a:spcPts val="0"/>
              </a:spcAft>
              <a:buNone/>
            </a:pPr>
            <a:r>
              <a:rPr lang="en" sz="2000">
                <a:solidFill>
                  <a:srgbClr val="FFFFFF"/>
                </a:solidFill>
              </a:rPr>
              <a:t>Paige McKenzie, Meyappan Subbaiah</a:t>
            </a:r>
            <a:endParaRPr sz="20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31" name="Shape 131"/>
        <p:cNvGrpSpPr/>
        <p:nvPr/>
      </p:nvGrpSpPr>
      <p:grpSpPr>
        <a:xfrm>
          <a:off x="0" y="0"/>
          <a:ext cx="0" cy="0"/>
          <a:chOff x="0" y="0"/>
          <a:chExt cx="0" cy="0"/>
        </a:xfrm>
      </p:grpSpPr>
      <p:sp>
        <p:nvSpPr>
          <p:cNvPr id="132" name="Shape 132"/>
          <p:cNvSpPr txBox="1"/>
          <p:nvPr>
            <p:ph idx="1" type="body"/>
          </p:nvPr>
        </p:nvSpPr>
        <p:spPr>
          <a:xfrm>
            <a:off x="272525" y="1774700"/>
            <a:ext cx="3127500" cy="2647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solidFill>
                  <a:schemeClr val="lt1"/>
                </a:solidFill>
              </a:rPr>
              <a:t>Compared to the other sub-networks, this is one of the most interconnected. This looks like a small community that if you could get a few of them to play CK2 or Stellaris would encourage their community to play with them.</a:t>
            </a:r>
            <a:endParaRPr>
              <a:solidFill>
                <a:schemeClr val="lt1"/>
              </a:solidFill>
            </a:endParaRPr>
          </a:p>
          <a:p>
            <a:pPr indent="0" lvl="0" marL="0" rtl="0">
              <a:spcBef>
                <a:spcPts val="1600"/>
              </a:spcBef>
              <a:spcAft>
                <a:spcPts val="1600"/>
              </a:spcAft>
              <a:buNone/>
            </a:pPr>
            <a:r>
              <a:t/>
            </a:r>
            <a:endParaRPr>
              <a:solidFill>
                <a:schemeClr val="lt1"/>
              </a:solidFill>
            </a:endParaRPr>
          </a:p>
        </p:txBody>
      </p:sp>
      <p:sp>
        <p:nvSpPr>
          <p:cNvPr id="133" name="Shape 133"/>
          <p:cNvSpPr txBox="1"/>
          <p:nvPr/>
        </p:nvSpPr>
        <p:spPr>
          <a:xfrm>
            <a:off x="471425" y="669425"/>
            <a:ext cx="2360400" cy="475200"/>
          </a:xfrm>
          <a:prstGeom prst="rect">
            <a:avLst/>
          </a:prstGeom>
          <a:noFill/>
          <a:ln>
            <a:noFill/>
          </a:ln>
        </p:spPr>
        <p:txBody>
          <a:bodyPr anchorCtr="0" anchor="t" bIns="91425" lIns="91425" spcFirstLastPara="1" rIns="91425" wrap="square" tIns="91425">
            <a:noAutofit/>
          </a:bodyPr>
          <a:lstStyle/>
          <a:p>
            <a:pPr indent="-311150" lvl="0" marL="457200" rtl="0">
              <a:lnSpc>
                <a:spcPct val="115000"/>
              </a:lnSpc>
              <a:spcBef>
                <a:spcPts val="0"/>
              </a:spcBef>
              <a:spcAft>
                <a:spcPts val="0"/>
              </a:spcAft>
              <a:buClr>
                <a:srgbClr val="68AA3B"/>
              </a:buClr>
              <a:buSzPts val="1300"/>
              <a:buFont typeface="Roboto"/>
              <a:buChar char="➔"/>
            </a:pPr>
            <a:r>
              <a:rPr lang="en" sz="1300">
                <a:solidFill>
                  <a:schemeClr val="lt1"/>
                </a:solidFill>
                <a:latin typeface="Roboto"/>
                <a:ea typeface="Roboto"/>
                <a:cs typeface="Roboto"/>
                <a:sym typeface="Roboto"/>
              </a:rPr>
              <a:t>EU4 (1st cluster)</a:t>
            </a:r>
            <a:endParaRPr/>
          </a:p>
        </p:txBody>
      </p:sp>
      <p:sp>
        <p:nvSpPr>
          <p:cNvPr id="134" name="Shape 134"/>
          <p:cNvSpPr txBox="1"/>
          <p:nvPr/>
        </p:nvSpPr>
        <p:spPr>
          <a:xfrm>
            <a:off x="192725" y="117775"/>
            <a:ext cx="3287100" cy="696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800">
                <a:solidFill>
                  <a:schemeClr val="lt1"/>
                </a:solidFill>
                <a:latin typeface="Merriweather"/>
                <a:ea typeface="Merriweather"/>
                <a:cs typeface="Merriweather"/>
                <a:sym typeface="Merriweather"/>
              </a:rPr>
              <a:t>Sub-</a:t>
            </a:r>
            <a:r>
              <a:rPr lang="en" sz="2800">
                <a:solidFill>
                  <a:schemeClr val="lt1"/>
                </a:solidFill>
                <a:latin typeface="Merriweather"/>
                <a:ea typeface="Merriweather"/>
                <a:cs typeface="Merriweather"/>
                <a:sym typeface="Merriweather"/>
              </a:rPr>
              <a:t>Networks</a:t>
            </a:r>
            <a:endParaRPr sz="2800">
              <a:solidFill>
                <a:schemeClr val="lt1"/>
              </a:solidFill>
              <a:latin typeface="Merriweather"/>
              <a:ea typeface="Merriweather"/>
              <a:cs typeface="Merriweather"/>
              <a:sym typeface="Merriweather"/>
            </a:endParaRPr>
          </a:p>
        </p:txBody>
      </p:sp>
      <p:pic>
        <p:nvPicPr>
          <p:cNvPr id="135" name="Shape 135"/>
          <p:cNvPicPr preferRelativeResize="0"/>
          <p:nvPr/>
        </p:nvPicPr>
        <p:blipFill>
          <a:blip r:embed="rId3">
            <a:alphaModFix/>
          </a:blip>
          <a:stretch>
            <a:fillRect/>
          </a:stretch>
        </p:blipFill>
        <p:spPr>
          <a:xfrm>
            <a:off x="4302500" y="966175"/>
            <a:ext cx="4645924" cy="3456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39" name="Shape 139"/>
        <p:cNvGrpSpPr/>
        <p:nvPr/>
      </p:nvGrpSpPr>
      <p:grpSpPr>
        <a:xfrm>
          <a:off x="0" y="0"/>
          <a:ext cx="0" cy="0"/>
          <a:chOff x="0" y="0"/>
          <a:chExt cx="0" cy="0"/>
        </a:xfrm>
      </p:grpSpPr>
      <p:sp>
        <p:nvSpPr>
          <p:cNvPr id="140" name="Shape 140"/>
          <p:cNvSpPr txBox="1"/>
          <p:nvPr>
            <p:ph idx="1" type="body"/>
          </p:nvPr>
        </p:nvSpPr>
        <p:spPr>
          <a:xfrm>
            <a:off x="272525" y="1774700"/>
            <a:ext cx="3127500" cy="2647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solidFill>
                  <a:schemeClr val="lt1"/>
                </a:solidFill>
              </a:rPr>
              <a:t>This network shows a fairly influential person at the center of many nodes that haven’t interacted with very many other people.  </a:t>
            </a:r>
            <a:endParaRPr>
              <a:solidFill>
                <a:schemeClr val="lt1"/>
              </a:solidFill>
            </a:endParaRPr>
          </a:p>
        </p:txBody>
      </p:sp>
      <p:sp>
        <p:nvSpPr>
          <p:cNvPr id="141" name="Shape 141"/>
          <p:cNvSpPr txBox="1"/>
          <p:nvPr/>
        </p:nvSpPr>
        <p:spPr>
          <a:xfrm>
            <a:off x="471425" y="669425"/>
            <a:ext cx="2360400" cy="475200"/>
          </a:xfrm>
          <a:prstGeom prst="rect">
            <a:avLst/>
          </a:prstGeom>
          <a:noFill/>
          <a:ln>
            <a:noFill/>
          </a:ln>
        </p:spPr>
        <p:txBody>
          <a:bodyPr anchorCtr="0" anchor="t" bIns="91425" lIns="91425" spcFirstLastPara="1" rIns="91425" wrap="square" tIns="91425">
            <a:noAutofit/>
          </a:bodyPr>
          <a:lstStyle/>
          <a:p>
            <a:pPr indent="-311150" lvl="0" marL="457200" rtl="0">
              <a:lnSpc>
                <a:spcPct val="115000"/>
              </a:lnSpc>
              <a:spcBef>
                <a:spcPts val="0"/>
              </a:spcBef>
              <a:spcAft>
                <a:spcPts val="0"/>
              </a:spcAft>
              <a:buClr>
                <a:srgbClr val="68AA3B"/>
              </a:buClr>
              <a:buSzPts val="1300"/>
              <a:buFont typeface="Roboto"/>
              <a:buChar char="➔"/>
            </a:pPr>
            <a:r>
              <a:rPr lang="en" sz="1300">
                <a:solidFill>
                  <a:schemeClr val="lt1"/>
                </a:solidFill>
                <a:latin typeface="Roboto"/>
                <a:ea typeface="Roboto"/>
                <a:cs typeface="Roboto"/>
                <a:sym typeface="Roboto"/>
              </a:rPr>
              <a:t>EU4 (2nd cluster)</a:t>
            </a:r>
            <a:endParaRPr/>
          </a:p>
        </p:txBody>
      </p:sp>
      <p:sp>
        <p:nvSpPr>
          <p:cNvPr id="142" name="Shape 142"/>
          <p:cNvSpPr txBox="1"/>
          <p:nvPr/>
        </p:nvSpPr>
        <p:spPr>
          <a:xfrm>
            <a:off x="192725" y="117775"/>
            <a:ext cx="3287100" cy="696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800">
                <a:solidFill>
                  <a:schemeClr val="lt1"/>
                </a:solidFill>
                <a:latin typeface="Merriweather"/>
                <a:ea typeface="Merriweather"/>
                <a:cs typeface="Merriweather"/>
                <a:sym typeface="Merriweather"/>
              </a:rPr>
              <a:t>Sub-Networks</a:t>
            </a:r>
            <a:endParaRPr sz="2800">
              <a:solidFill>
                <a:schemeClr val="lt1"/>
              </a:solidFill>
              <a:latin typeface="Merriweather"/>
              <a:ea typeface="Merriweather"/>
              <a:cs typeface="Merriweather"/>
              <a:sym typeface="Merriweather"/>
            </a:endParaRPr>
          </a:p>
        </p:txBody>
      </p:sp>
      <p:pic>
        <p:nvPicPr>
          <p:cNvPr id="143" name="Shape 143"/>
          <p:cNvPicPr preferRelativeResize="0"/>
          <p:nvPr/>
        </p:nvPicPr>
        <p:blipFill>
          <a:blip r:embed="rId3">
            <a:alphaModFix/>
          </a:blip>
          <a:stretch>
            <a:fillRect/>
          </a:stretch>
        </p:blipFill>
        <p:spPr>
          <a:xfrm>
            <a:off x="4086000" y="152400"/>
            <a:ext cx="4621074" cy="4838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47" name="Shape 147"/>
        <p:cNvGrpSpPr/>
        <p:nvPr/>
      </p:nvGrpSpPr>
      <p:grpSpPr>
        <a:xfrm>
          <a:off x="0" y="0"/>
          <a:ext cx="0" cy="0"/>
          <a:chOff x="0" y="0"/>
          <a:chExt cx="0" cy="0"/>
        </a:xfrm>
      </p:grpSpPr>
      <p:sp>
        <p:nvSpPr>
          <p:cNvPr id="148" name="Shape 148"/>
          <p:cNvSpPr txBox="1"/>
          <p:nvPr>
            <p:ph idx="1" type="body"/>
          </p:nvPr>
        </p:nvSpPr>
        <p:spPr>
          <a:xfrm>
            <a:off x="311700" y="2040900"/>
            <a:ext cx="3127500" cy="2647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solidFill>
                  <a:schemeClr val="lt1"/>
                </a:solidFill>
              </a:rPr>
              <a:t>Conversely, this network of conversations about Crusader Kings II is a much better target due to the higher level of interconnectivity.</a:t>
            </a:r>
            <a:endParaRPr>
              <a:solidFill>
                <a:schemeClr val="lt1"/>
              </a:solidFill>
            </a:endParaRPr>
          </a:p>
        </p:txBody>
      </p:sp>
      <p:sp>
        <p:nvSpPr>
          <p:cNvPr id="149" name="Shape 149"/>
          <p:cNvSpPr txBox="1"/>
          <p:nvPr/>
        </p:nvSpPr>
        <p:spPr>
          <a:xfrm>
            <a:off x="471425" y="669425"/>
            <a:ext cx="2360400" cy="475200"/>
          </a:xfrm>
          <a:prstGeom prst="rect">
            <a:avLst/>
          </a:prstGeom>
          <a:noFill/>
          <a:ln>
            <a:noFill/>
          </a:ln>
        </p:spPr>
        <p:txBody>
          <a:bodyPr anchorCtr="0" anchor="t" bIns="91425" lIns="91425" spcFirstLastPara="1" rIns="91425" wrap="square" tIns="91425">
            <a:noAutofit/>
          </a:bodyPr>
          <a:lstStyle/>
          <a:p>
            <a:pPr indent="-311150" lvl="0" marL="457200" rtl="0">
              <a:lnSpc>
                <a:spcPct val="115000"/>
              </a:lnSpc>
              <a:spcBef>
                <a:spcPts val="0"/>
              </a:spcBef>
              <a:spcAft>
                <a:spcPts val="0"/>
              </a:spcAft>
              <a:buClr>
                <a:srgbClr val="E1825A"/>
              </a:buClr>
              <a:buSzPts val="1300"/>
              <a:buFont typeface="Roboto"/>
              <a:buChar char="➔"/>
            </a:pPr>
            <a:r>
              <a:rPr lang="en" sz="1300">
                <a:solidFill>
                  <a:schemeClr val="lt1"/>
                </a:solidFill>
                <a:latin typeface="Roboto"/>
                <a:ea typeface="Roboto"/>
                <a:cs typeface="Roboto"/>
                <a:sym typeface="Roboto"/>
              </a:rPr>
              <a:t>CK2</a:t>
            </a:r>
            <a:endParaRPr/>
          </a:p>
        </p:txBody>
      </p:sp>
      <p:sp>
        <p:nvSpPr>
          <p:cNvPr id="150" name="Shape 150"/>
          <p:cNvSpPr txBox="1"/>
          <p:nvPr/>
        </p:nvSpPr>
        <p:spPr>
          <a:xfrm>
            <a:off x="192725" y="117775"/>
            <a:ext cx="3287100" cy="696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800">
                <a:solidFill>
                  <a:schemeClr val="lt1"/>
                </a:solidFill>
                <a:latin typeface="Merriweather"/>
                <a:ea typeface="Merriweather"/>
                <a:cs typeface="Merriweather"/>
                <a:sym typeface="Merriweather"/>
              </a:rPr>
              <a:t>Sub-Networks</a:t>
            </a:r>
            <a:endParaRPr sz="2800">
              <a:solidFill>
                <a:schemeClr val="lt1"/>
              </a:solidFill>
              <a:latin typeface="Merriweather"/>
              <a:ea typeface="Merriweather"/>
              <a:cs typeface="Merriweather"/>
              <a:sym typeface="Merriweather"/>
            </a:endParaRPr>
          </a:p>
        </p:txBody>
      </p:sp>
      <p:pic>
        <p:nvPicPr>
          <p:cNvPr id="151" name="Shape 151"/>
          <p:cNvPicPr preferRelativeResize="0"/>
          <p:nvPr/>
        </p:nvPicPr>
        <p:blipFill>
          <a:blip r:embed="rId3">
            <a:alphaModFix/>
          </a:blip>
          <a:stretch>
            <a:fillRect/>
          </a:stretch>
        </p:blipFill>
        <p:spPr>
          <a:xfrm>
            <a:off x="4184200" y="669425"/>
            <a:ext cx="4437250" cy="35793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55" name="Shape 155"/>
        <p:cNvGrpSpPr/>
        <p:nvPr/>
      </p:nvGrpSpPr>
      <p:grpSpPr>
        <a:xfrm>
          <a:off x="0" y="0"/>
          <a:ext cx="0" cy="0"/>
          <a:chOff x="0" y="0"/>
          <a:chExt cx="0" cy="0"/>
        </a:xfrm>
      </p:grpSpPr>
      <p:sp>
        <p:nvSpPr>
          <p:cNvPr id="156" name="Shape 156"/>
          <p:cNvSpPr txBox="1"/>
          <p:nvPr>
            <p:ph idx="1" type="body"/>
          </p:nvPr>
        </p:nvSpPr>
        <p:spPr>
          <a:xfrm>
            <a:off x="352325" y="1068025"/>
            <a:ext cx="3127500" cy="2647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solidFill>
                  <a:schemeClr val="lt1"/>
                </a:solidFill>
              </a:rPr>
              <a:t>This central mass centers around the official twitter handles of the games and the official Youtube twitter. These are people are often commenting on or retweeting official game news or are streamers that are tweeting about something they are doing with the games. </a:t>
            </a:r>
            <a:endParaRPr>
              <a:solidFill>
                <a:schemeClr val="lt1"/>
              </a:solidFill>
            </a:endParaRPr>
          </a:p>
        </p:txBody>
      </p:sp>
      <p:sp>
        <p:nvSpPr>
          <p:cNvPr id="157" name="Shape 157"/>
          <p:cNvSpPr txBox="1"/>
          <p:nvPr/>
        </p:nvSpPr>
        <p:spPr>
          <a:xfrm>
            <a:off x="471425" y="669425"/>
            <a:ext cx="2360400" cy="475200"/>
          </a:xfrm>
          <a:prstGeom prst="rect">
            <a:avLst/>
          </a:prstGeom>
          <a:noFill/>
          <a:ln>
            <a:noFill/>
          </a:ln>
        </p:spPr>
        <p:txBody>
          <a:bodyPr anchorCtr="0" anchor="t" bIns="91425" lIns="91425" spcFirstLastPara="1" rIns="91425" wrap="square" tIns="91425">
            <a:noAutofit/>
          </a:bodyPr>
          <a:lstStyle/>
          <a:p>
            <a:pPr indent="-311150" lvl="0" marL="457200" rtl="0">
              <a:lnSpc>
                <a:spcPct val="115000"/>
              </a:lnSpc>
              <a:spcBef>
                <a:spcPts val="0"/>
              </a:spcBef>
              <a:spcAft>
                <a:spcPts val="0"/>
              </a:spcAft>
              <a:buClr>
                <a:schemeClr val="lt1"/>
              </a:buClr>
              <a:buSzPts val="1300"/>
              <a:buFont typeface="Roboto"/>
              <a:buChar char="➔"/>
            </a:pPr>
            <a:r>
              <a:rPr lang="en" sz="1300">
                <a:solidFill>
                  <a:schemeClr val="lt1"/>
                </a:solidFill>
                <a:latin typeface="Roboto"/>
                <a:ea typeface="Roboto"/>
                <a:cs typeface="Roboto"/>
                <a:sym typeface="Roboto"/>
              </a:rPr>
              <a:t>The Monster</a:t>
            </a:r>
            <a:endParaRPr/>
          </a:p>
        </p:txBody>
      </p:sp>
      <p:sp>
        <p:nvSpPr>
          <p:cNvPr id="158" name="Shape 158"/>
          <p:cNvSpPr txBox="1"/>
          <p:nvPr/>
        </p:nvSpPr>
        <p:spPr>
          <a:xfrm>
            <a:off x="192725" y="117775"/>
            <a:ext cx="3287100" cy="696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800">
                <a:solidFill>
                  <a:schemeClr val="lt1"/>
                </a:solidFill>
                <a:latin typeface="Merriweather"/>
                <a:ea typeface="Merriweather"/>
                <a:cs typeface="Merriweather"/>
                <a:sym typeface="Merriweather"/>
              </a:rPr>
              <a:t>Sub-Networks</a:t>
            </a:r>
            <a:endParaRPr sz="2800">
              <a:solidFill>
                <a:schemeClr val="lt1"/>
              </a:solidFill>
              <a:latin typeface="Merriweather"/>
              <a:ea typeface="Merriweather"/>
              <a:cs typeface="Merriweather"/>
              <a:sym typeface="Merriweather"/>
            </a:endParaRPr>
          </a:p>
        </p:txBody>
      </p:sp>
      <p:pic>
        <p:nvPicPr>
          <p:cNvPr id="159" name="Shape 159"/>
          <p:cNvPicPr preferRelativeResize="0"/>
          <p:nvPr/>
        </p:nvPicPr>
        <p:blipFill>
          <a:blip r:embed="rId3">
            <a:alphaModFix/>
          </a:blip>
          <a:stretch>
            <a:fillRect/>
          </a:stretch>
        </p:blipFill>
        <p:spPr>
          <a:xfrm>
            <a:off x="4082498" y="152400"/>
            <a:ext cx="4846660" cy="48387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63" name="Shape 163"/>
        <p:cNvGrpSpPr/>
        <p:nvPr/>
      </p:nvGrpSpPr>
      <p:grpSpPr>
        <a:xfrm>
          <a:off x="0" y="0"/>
          <a:ext cx="0" cy="0"/>
          <a:chOff x="0" y="0"/>
          <a:chExt cx="0" cy="0"/>
        </a:xfrm>
      </p:grpSpPr>
      <p:sp>
        <p:nvSpPr>
          <p:cNvPr id="164" name="Shape 164"/>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Business Value</a:t>
            </a:r>
            <a:endParaRPr/>
          </a:p>
        </p:txBody>
      </p:sp>
      <p:sp>
        <p:nvSpPr>
          <p:cNvPr id="165" name="Shape 165"/>
          <p:cNvSpPr txBox="1"/>
          <p:nvPr/>
        </p:nvSpPr>
        <p:spPr>
          <a:xfrm>
            <a:off x="289100" y="1531150"/>
            <a:ext cx="8592900" cy="3326100"/>
          </a:xfrm>
          <a:prstGeom prst="rect">
            <a:avLst/>
          </a:prstGeom>
          <a:noFill/>
          <a:ln>
            <a:noFill/>
          </a:ln>
        </p:spPr>
        <p:txBody>
          <a:bodyPr anchorCtr="0" anchor="t" bIns="91425" lIns="91425" spcFirstLastPara="1" rIns="91425" wrap="square" tIns="91425">
            <a:noAutofit/>
          </a:bodyPr>
          <a:lstStyle/>
          <a:p>
            <a:pPr indent="-317500" lvl="0" marL="457200" rtl="0">
              <a:spcBef>
                <a:spcPts val="0"/>
              </a:spcBef>
              <a:spcAft>
                <a:spcPts val="0"/>
              </a:spcAft>
              <a:buClr>
                <a:srgbClr val="FFFFFF"/>
              </a:buClr>
              <a:buSzPts val="1400"/>
              <a:buChar char="●"/>
            </a:pPr>
            <a:r>
              <a:rPr lang="en">
                <a:solidFill>
                  <a:srgbClr val="FFFFFF"/>
                </a:solidFill>
              </a:rPr>
              <a:t>Studying networks allows Paradox to target specific influencers within individual game groups. </a:t>
            </a:r>
            <a:endParaRPr>
              <a:solidFill>
                <a:srgbClr val="FFFFFF"/>
              </a:solidFill>
            </a:endParaRPr>
          </a:p>
          <a:p>
            <a:pPr indent="-317500" lvl="1" marL="914400" rtl="0">
              <a:spcBef>
                <a:spcPts val="0"/>
              </a:spcBef>
              <a:spcAft>
                <a:spcPts val="0"/>
              </a:spcAft>
              <a:buClr>
                <a:srgbClr val="FFFFFF"/>
              </a:buClr>
              <a:buSzPts val="1400"/>
              <a:buChar char="○"/>
            </a:pPr>
            <a:r>
              <a:rPr lang="en">
                <a:solidFill>
                  <a:srgbClr val="FFFFFF"/>
                </a:solidFill>
              </a:rPr>
              <a:t>Can be done using high </a:t>
            </a:r>
            <a:r>
              <a:rPr lang="en">
                <a:solidFill>
                  <a:srgbClr val="FFFFFF"/>
                </a:solidFill>
              </a:rPr>
              <a:t>betweenness</a:t>
            </a:r>
            <a:r>
              <a:rPr lang="en">
                <a:solidFill>
                  <a:srgbClr val="FFFFFF"/>
                </a:solidFill>
              </a:rPr>
              <a:t>, or degree</a:t>
            </a:r>
            <a:endParaRPr>
              <a:solidFill>
                <a:srgbClr val="FFFFFF"/>
              </a:solidFill>
            </a:endParaRPr>
          </a:p>
          <a:p>
            <a:pPr indent="0" lvl="0" marL="0" rtl="0">
              <a:spcBef>
                <a:spcPts val="0"/>
              </a:spcBef>
              <a:spcAft>
                <a:spcPts val="0"/>
              </a:spcAft>
              <a:buNone/>
            </a:pPr>
            <a:r>
              <a:t/>
            </a:r>
            <a:endParaRPr>
              <a:solidFill>
                <a:srgbClr val="FFFFFF"/>
              </a:solidFill>
            </a:endParaRPr>
          </a:p>
          <a:p>
            <a:pPr indent="-317500" lvl="0" marL="457200" rtl="0">
              <a:spcBef>
                <a:spcPts val="0"/>
              </a:spcBef>
              <a:spcAft>
                <a:spcPts val="0"/>
              </a:spcAft>
              <a:buClr>
                <a:srgbClr val="FFFFFF"/>
              </a:buClr>
              <a:buSzPts val="1400"/>
              <a:buChar char="●"/>
            </a:pPr>
            <a:r>
              <a:rPr lang="en">
                <a:solidFill>
                  <a:srgbClr val="FFFFFF"/>
                </a:solidFill>
              </a:rPr>
              <a:t>These influencers can be suggested to promote similar games to their network</a:t>
            </a:r>
            <a:endParaRPr>
              <a:solidFill>
                <a:srgbClr val="FFFFFF"/>
              </a:solidFill>
            </a:endParaRPr>
          </a:p>
          <a:p>
            <a:pPr indent="-317500" lvl="1" marL="914400" rtl="0">
              <a:spcBef>
                <a:spcPts val="0"/>
              </a:spcBef>
              <a:spcAft>
                <a:spcPts val="0"/>
              </a:spcAft>
              <a:buClr>
                <a:srgbClr val="FFFFFF"/>
              </a:buClr>
              <a:buSzPts val="1400"/>
              <a:buChar char="○"/>
            </a:pPr>
            <a:r>
              <a:rPr lang="en">
                <a:solidFill>
                  <a:srgbClr val="FFFFFF"/>
                </a:solidFill>
              </a:rPr>
              <a:t>Some influencers are ‘youtube-ers’ and can be used as free advertising</a:t>
            </a:r>
            <a:endParaRPr>
              <a:solidFill>
                <a:srgbClr val="FFFFFF"/>
              </a:solidFill>
            </a:endParaRPr>
          </a:p>
          <a:p>
            <a:pPr indent="0" lvl="0" marL="0" rtl="0">
              <a:spcBef>
                <a:spcPts val="0"/>
              </a:spcBef>
              <a:spcAft>
                <a:spcPts val="0"/>
              </a:spcAft>
              <a:buNone/>
            </a:pPr>
            <a:r>
              <a:t/>
            </a:r>
            <a:endParaRPr>
              <a:solidFill>
                <a:srgbClr val="FFFFFF"/>
              </a:solidFill>
            </a:endParaRPr>
          </a:p>
          <a:p>
            <a:pPr indent="-317500" lvl="0" marL="457200" rtl="0">
              <a:spcBef>
                <a:spcPts val="0"/>
              </a:spcBef>
              <a:spcAft>
                <a:spcPts val="0"/>
              </a:spcAft>
              <a:buClr>
                <a:srgbClr val="FFFFFF"/>
              </a:buClr>
              <a:buSzPts val="1400"/>
              <a:buChar char="●"/>
            </a:pPr>
            <a:r>
              <a:rPr lang="en">
                <a:solidFill>
                  <a:srgbClr val="FFFFFF"/>
                </a:solidFill>
              </a:rPr>
              <a:t>Within </a:t>
            </a:r>
            <a:r>
              <a:rPr lang="en">
                <a:solidFill>
                  <a:srgbClr val="FFFFFF"/>
                </a:solidFill>
              </a:rPr>
              <a:t>densely</a:t>
            </a:r>
            <a:r>
              <a:rPr lang="en">
                <a:solidFill>
                  <a:srgbClr val="FFFFFF"/>
                </a:solidFill>
              </a:rPr>
              <a:t> connected networks all members can be given free games. </a:t>
            </a:r>
            <a:endParaRPr>
              <a:solidFill>
                <a:srgbClr val="FFFFFF"/>
              </a:solidFill>
            </a:endParaRPr>
          </a:p>
          <a:p>
            <a:pPr indent="-317500" lvl="1" marL="914400" rtl="0">
              <a:spcBef>
                <a:spcPts val="0"/>
              </a:spcBef>
              <a:spcAft>
                <a:spcPts val="0"/>
              </a:spcAft>
              <a:buClr>
                <a:srgbClr val="FFFFFF"/>
              </a:buClr>
              <a:buSzPts val="1400"/>
              <a:buChar char="○"/>
            </a:pPr>
            <a:r>
              <a:rPr lang="en">
                <a:solidFill>
                  <a:srgbClr val="FFFFFF"/>
                </a:solidFill>
              </a:rPr>
              <a:t>This would influence individuals to purchase expansions.</a:t>
            </a:r>
            <a:endParaRPr>
              <a:solidFill>
                <a:srgbClr val="FFFFFF"/>
              </a:solidFill>
            </a:endParaRPr>
          </a:p>
          <a:p>
            <a:pPr indent="-317500" lvl="2" marL="1371600" rtl="0">
              <a:spcBef>
                <a:spcPts val="0"/>
              </a:spcBef>
              <a:spcAft>
                <a:spcPts val="0"/>
              </a:spcAft>
              <a:buClr>
                <a:srgbClr val="FFFFFF"/>
              </a:buClr>
              <a:buSzPts val="1400"/>
              <a:buChar char="■"/>
            </a:pPr>
            <a:r>
              <a:rPr lang="en">
                <a:solidFill>
                  <a:srgbClr val="FFFFFF"/>
                </a:solidFill>
              </a:rPr>
              <a:t>The expansions can cost upwards of $250 while the base games are only $40</a:t>
            </a:r>
            <a:endParaRPr>
              <a:solidFill>
                <a:srgbClr val="FFFFFF"/>
              </a:solidFill>
            </a:endParaRPr>
          </a:p>
          <a:p>
            <a:pPr indent="-317500" lvl="1" marL="914400" rtl="0">
              <a:spcBef>
                <a:spcPts val="0"/>
              </a:spcBef>
              <a:spcAft>
                <a:spcPts val="0"/>
              </a:spcAft>
              <a:buClr>
                <a:srgbClr val="FFFFFF"/>
              </a:buClr>
              <a:buSzPts val="1400"/>
              <a:buChar char="○"/>
            </a:pPr>
            <a:r>
              <a:rPr lang="en">
                <a:solidFill>
                  <a:srgbClr val="FFFFFF"/>
                </a:solidFill>
              </a:rPr>
              <a:t>Additionally, Paradox can target these users with specific discounts</a:t>
            </a:r>
            <a:endParaRPr>
              <a:solidFill>
                <a:srgbClr val="FFFFFF"/>
              </a:solidFill>
            </a:endParaRPr>
          </a:p>
          <a:p>
            <a:pPr indent="0" lvl="0" marL="0" rtl="0">
              <a:spcBef>
                <a:spcPts val="0"/>
              </a:spcBef>
              <a:spcAft>
                <a:spcPts val="0"/>
              </a:spcAft>
              <a:buNone/>
            </a:pPr>
            <a:r>
              <a:t/>
            </a:r>
            <a:endParaRPr>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69" name="Shape 169"/>
        <p:cNvGrpSpPr/>
        <p:nvPr/>
      </p:nvGrpSpPr>
      <p:grpSpPr>
        <a:xfrm>
          <a:off x="0" y="0"/>
          <a:ext cx="0" cy="0"/>
          <a:chOff x="0" y="0"/>
          <a:chExt cx="0" cy="0"/>
        </a:xfrm>
      </p:grpSpPr>
      <p:sp>
        <p:nvSpPr>
          <p:cNvPr id="170" name="Shape 170"/>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Determining who and how to target</a:t>
            </a:r>
            <a:endParaRPr/>
          </a:p>
        </p:txBody>
      </p:sp>
      <p:sp>
        <p:nvSpPr>
          <p:cNvPr id="171" name="Shape 171"/>
          <p:cNvSpPr txBox="1"/>
          <p:nvPr/>
        </p:nvSpPr>
        <p:spPr>
          <a:xfrm>
            <a:off x="1288850" y="1541625"/>
            <a:ext cx="2401200" cy="623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chemeClr val="lt1"/>
                </a:solidFill>
              </a:rPr>
              <a:t>Interconnected Clusters</a:t>
            </a:r>
            <a:endParaRPr>
              <a:solidFill>
                <a:schemeClr val="lt1"/>
              </a:solidFill>
            </a:endParaRPr>
          </a:p>
        </p:txBody>
      </p:sp>
      <p:sp>
        <p:nvSpPr>
          <p:cNvPr id="172" name="Shape 172"/>
          <p:cNvSpPr txBox="1"/>
          <p:nvPr/>
        </p:nvSpPr>
        <p:spPr>
          <a:xfrm>
            <a:off x="5331425" y="1541625"/>
            <a:ext cx="2401200" cy="623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solidFill>
                  <a:schemeClr val="lt1"/>
                </a:solidFill>
              </a:rPr>
              <a:t>Few Influencer Clusters</a:t>
            </a:r>
            <a:endParaRPr>
              <a:solidFill>
                <a:schemeClr val="lt1"/>
              </a:solidFill>
            </a:endParaRPr>
          </a:p>
        </p:txBody>
      </p:sp>
      <p:pic>
        <p:nvPicPr>
          <p:cNvPr id="173" name="Shape 173"/>
          <p:cNvPicPr preferRelativeResize="0"/>
          <p:nvPr/>
        </p:nvPicPr>
        <p:blipFill>
          <a:blip r:embed="rId3">
            <a:alphaModFix/>
          </a:blip>
          <a:stretch>
            <a:fillRect/>
          </a:stretch>
        </p:blipFill>
        <p:spPr>
          <a:xfrm>
            <a:off x="5016675" y="2165325"/>
            <a:ext cx="2485449" cy="2602499"/>
          </a:xfrm>
          <a:prstGeom prst="rect">
            <a:avLst/>
          </a:prstGeom>
          <a:noFill/>
          <a:ln>
            <a:noFill/>
          </a:ln>
        </p:spPr>
      </p:pic>
      <p:pic>
        <p:nvPicPr>
          <p:cNvPr id="174" name="Shape 174"/>
          <p:cNvPicPr preferRelativeResize="0"/>
          <p:nvPr/>
        </p:nvPicPr>
        <p:blipFill>
          <a:blip r:embed="rId4">
            <a:alphaModFix/>
          </a:blip>
          <a:stretch>
            <a:fillRect/>
          </a:stretch>
        </p:blipFill>
        <p:spPr>
          <a:xfrm>
            <a:off x="1086562" y="2330200"/>
            <a:ext cx="2805774" cy="20873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78" name="Shape 178"/>
        <p:cNvGrpSpPr/>
        <p:nvPr/>
      </p:nvGrpSpPr>
      <p:grpSpPr>
        <a:xfrm>
          <a:off x="0" y="0"/>
          <a:ext cx="0" cy="0"/>
          <a:chOff x="0" y="0"/>
          <a:chExt cx="0" cy="0"/>
        </a:xfrm>
      </p:grpSpPr>
      <p:sp>
        <p:nvSpPr>
          <p:cNvPr id="179" name="Shape 17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Determining</a:t>
            </a:r>
            <a:r>
              <a:rPr lang="en"/>
              <a:t> who and how to target</a:t>
            </a:r>
            <a:endParaRPr/>
          </a:p>
        </p:txBody>
      </p:sp>
      <p:sp>
        <p:nvSpPr>
          <p:cNvPr id="180" name="Shape 180"/>
          <p:cNvSpPr txBox="1"/>
          <p:nvPr/>
        </p:nvSpPr>
        <p:spPr>
          <a:xfrm>
            <a:off x="289100" y="1687225"/>
            <a:ext cx="4400700" cy="2959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solidFill>
                <a:srgbClr val="F3F3F3"/>
              </a:solidFill>
            </a:endParaRPr>
          </a:p>
        </p:txBody>
      </p:sp>
      <p:graphicFrame>
        <p:nvGraphicFramePr>
          <p:cNvPr id="181" name="Shape 181"/>
          <p:cNvGraphicFramePr/>
          <p:nvPr/>
        </p:nvGraphicFramePr>
        <p:xfrm>
          <a:off x="2059200" y="1510150"/>
          <a:ext cx="3000000" cy="3000000"/>
        </p:xfrm>
        <a:graphic>
          <a:graphicData uri="http://schemas.openxmlformats.org/drawingml/2006/table">
            <a:tbl>
              <a:tblPr>
                <a:noFill/>
                <a:tableStyleId>{8BFBCB2C-B408-4004-9799-127E30A169D5}</a:tableStyleId>
              </a:tblPr>
              <a:tblGrid>
                <a:gridCol w="1675200"/>
                <a:gridCol w="1675200"/>
                <a:gridCol w="1675200"/>
              </a:tblGrid>
              <a:tr h="583250">
                <a:tc>
                  <a:txBody>
                    <a:bodyPr>
                      <a:noAutofit/>
                    </a:bodyPr>
                    <a:lstStyle/>
                    <a:p>
                      <a:pPr indent="0" lvl="0" marL="0" rtl="0">
                        <a:spcBef>
                          <a:spcPts val="0"/>
                        </a:spcBef>
                        <a:spcAft>
                          <a:spcPts val="0"/>
                        </a:spcAft>
                        <a:buNone/>
                      </a:pPr>
                      <a:r>
                        <a:t/>
                      </a:r>
                      <a:endParaRPr>
                        <a:solidFill>
                          <a:schemeClr val="lt1"/>
                        </a:solidFill>
                      </a:endParaRPr>
                    </a:p>
                  </a:txBody>
                  <a:tcPr marT="91425" marB="91425" marR="91425" marL="91425"/>
                </a:tc>
                <a:tc>
                  <a:txBody>
                    <a:bodyPr>
                      <a:noAutofit/>
                    </a:bodyPr>
                    <a:lstStyle/>
                    <a:p>
                      <a:pPr indent="0" lvl="0" marL="0">
                        <a:spcBef>
                          <a:spcPts val="0"/>
                        </a:spcBef>
                        <a:spcAft>
                          <a:spcPts val="0"/>
                        </a:spcAft>
                        <a:buNone/>
                      </a:pPr>
                      <a:r>
                        <a:rPr lang="en">
                          <a:solidFill>
                            <a:schemeClr val="lt1"/>
                          </a:solidFill>
                        </a:rPr>
                        <a:t>Interconnected Cluster</a:t>
                      </a:r>
                      <a:endParaRPr>
                        <a:solidFill>
                          <a:schemeClr val="lt1"/>
                        </a:solidFill>
                      </a:endParaRPr>
                    </a:p>
                  </a:txBody>
                  <a:tcPr marT="91425" marB="91425" marR="91425" marL="91425"/>
                </a:tc>
                <a:tc>
                  <a:txBody>
                    <a:bodyPr>
                      <a:noAutofit/>
                    </a:bodyPr>
                    <a:lstStyle/>
                    <a:p>
                      <a:pPr indent="0" lvl="0" marL="0">
                        <a:spcBef>
                          <a:spcPts val="0"/>
                        </a:spcBef>
                        <a:spcAft>
                          <a:spcPts val="0"/>
                        </a:spcAft>
                        <a:buNone/>
                      </a:pPr>
                      <a:r>
                        <a:rPr lang="en">
                          <a:solidFill>
                            <a:schemeClr val="lt1"/>
                          </a:solidFill>
                        </a:rPr>
                        <a:t>Single Influencer Cluster</a:t>
                      </a:r>
                      <a:endParaRPr>
                        <a:solidFill>
                          <a:schemeClr val="lt1"/>
                        </a:solidFill>
                      </a:endParaRPr>
                    </a:p>
                  </a:txBody>
                  <a:tcPr marT="91425" marB="91425" marR="91425" marL="91425"/>
                </a:tc>
              </a:tr>
              <a:tr h="583250">
                <a:tc>
                  <a:txBody>
                    <a:bodyPr>
                      <a:noAutofit/>
                    </a:bodyPr>
                    <a:lstStyle/>
                    <a:p>
                      <a:pPr indent="0" lvl="0" marL="0" rtl="0">
                        <a:spcBef>
                          <a:spcPts val="0"/>
                        </a:spcBef>
                        <a:spcAft>
                          <a:spcPts val="0"/>
                        </a:spcAft>
                        <a:buNone/>
                      </a:pPr>
                      <a:r>
                        <a:rPr lang="en">
                          <a:solidFill>
                            <a:schemeClr val="lt1"/>
                          </a:solidFill>
                        </a:rPr>
                        <a:t>Average Degree</a:t>
                      </a:r>
                      <a:endParaRPr>
                        <a:solidFill>
                          <a:schemeClr val="lt1"/>
                        </a:solidFill>
                      </a:endParaRPr>
                    </a:p>
                  </a:txBody>
                  <a:tcPr marT="91425" marB="91425" marR="91425" marL="91425"/>
                </a:tc>
                <a:tc>
                  <a:txBody>
                    <a:bodyPr>
                      <a:noAutofit/>
                    </a:bodyPr>
                    <a:lstStyle/>
                    <a:p>
                      <a:pPr indent="0" lvl="0" marL="0">
                        <a:spcBef>
                          <a:spcPts val="0"/>
                        </a:spcBef>
                        <a:spcAft>
                          <a:spcPts val="0"/>
                        </a:spcAft>
                        <a:buNone/>
                      </a:pPr>
                      <a:r>
                        <a:rPr lang="en">
                          <a:solidFill>
                            <a:schemeClr val="lt1"/>
                          </a:solidFill>
                        </a:rPr>
                        <a:t>4.860</a:t>
                      </a:r>
                      <a:endParaRPr>
                        <a:solidFill>
                          <a:schemeClr val="lt1"/>
                        </a:solidFill>
                      </a:endParaRPr>
                    </a:p>
                  </a:txBody>
                  <a:tcPr marT="91425" marB="91425" marR="91425" marL="91425"/>
                </a:tc>
                <a:tc>
                  <a:txBody>
                    <a:bodyPr>
                      <a:noAutofit/>
                    </a:bodyPr>
                    <a:lstStyle/>
                    <a:p>
                      <a:pPr indent="0" lvl="0" marL="0">
                        <a:spcBef>
                          <a:spcPts val="0"/>
                        </a:spcBef>
                        <a:spcAft>
                          <a:spcPts val="0"/>
                        </a:spcAft>
                        <a:buNone/>
                      </a:pPr>
                      <a:r>
                        <a:rPr lang="en">
                          <a:solidFill>
                            <a:schemeClr val="lt1"/>
                          </a:solidFill>
                        </a:rPr>
                        <a:t>1.099</a:t>
                      </a:r>
                      <a:endParaRPr>
                        <a:solidFill>
                          <a:schemeClr val="lt1"/>
                        </a:solidFill>
                      </a:endParaRPr>
                    </a:p>
                  </a:txBody>
                  <a:tcPr marT="91425" marB="91425" marR="91425" marL="91425"/>
                </a:tc>
              </a:tr>
              <a:tr h="583250">
                <a:tc>
                  <a:txBody>
                    <a:bodyPr>
                      <a:noAutofit/>
                    </a:bodyPr>
                    <a:lstStyle/>
                    <a:p>
                      <a:pPr indent="0" lvl="0" marL="0" rtl="0">
                        <a:spcBef>
                          <a:spcPts val="0"/>
                        </a:spcBef>
                        <a:spcAft>
                          <a:spcPts val="0"/>
                        </a:spcAft>
                        <a:buNone/>
                      </a:pPr>
                      <a:r>
                        <a:rPr lang="en">
                          <a:solidFill>
                            <a:schemeClr val="lt1"/>
                          </a:solidFill>
                        </a:rPr>
                        <a:t>Average Clustering Coefficient</a:t>
                      </a:r>
                      <a:endParaRPr>
                        <a:solidFill>
                          <a:schemeClr val="lt1"/>
                        </a:solidFill>
                      </a:endParaRPr>
                    </a:p>
                  </a:txBody>
                  <a:tcPr marT="91425" marB="91425" marR="91425" marL="91425"/>
                </a:tc>
                <a:tc>
                  <a:txBody>
                    <a:bodyPr>
                      <a:noAutofit/>
                    </a:bodyPr>
                    <a:lstStyle/>
                    <a:p>
                      <a:pPr indent="0" lvl="0" marL="0">
                        <a:spcBef>
                          <a:spcPts val="0"/>
                        </a:spcBef>
                        <a:spcAft>
                          <a:spcPts val="0"/>
                        </a:spcAft>
                        <a:buNone/>
                      </a:pPr>
                      <a:r>
                        <a:rPr lang="en">
                          <a:solidFill>
                            <a:schemeClr val="lt1"/>
                          </a:solidFill>
                        </a:rPr>
                        <a:t>.127</a:t>
                      </a:r>
                      <a:endParaRPr>
                        <a:solidFill>
                          <a:schemeClr val="lt1"/>
                        </a:solidFill>
                      </a:endParaRPr>
                    </a:p>
                  </a:txBody>
                  <a:tcPr marT="91425" marB="91425" marR="91425" marL="91425"/>
                </a:tc>
                <a:tc>
                  <a:txBody>
                    <a:bodyPr>
                      <a:noAutofit/>
                    </a:bodyPr>
                    <a:lstStyle/>
                    <a:p>
                      <a:pPr indent="0" lvl="0" marL="0">
                        <a:spcBef>
                          <a:spcPts val="0"/>
                        </a:spcBef>
                        <a:spcAft>
                          <a:spcPts val="0"/>
                        </a:spcAft>
                        <a:buNone/>
                      </a:pPr>
                      <a:r>
                        <a:rPr lang="en">
                          <a:solidFill>
                            <a:schemeClr val="lt1"/>
                          </a:solidFill>
                        </a:rPr>
                        <a:t>.041</a:t>
                      </a:r>
                      <a:endParaRPr>
                        <a:solidFill>
                          <a:schemeClr val="lt1"/>
                        </a:solidFill>
                      </a:endParaRPr>
                    </a:p>
                  </a:txBody>
                  <a:tcPr marT="91425" marB="91425" marR="91425" marL="91425"/>
                </a:tc>
              </a:tr>
              <a:tr h="583250">
                <a:tc>
                  <a:txBody>
                    <a:bodyPr>
                      <a:noAutofit/>
                    </a:bodyPr>
                    <a:lstStyle/>
                    <a:p>
                      <a:pPr indent="0" lvl="0" marL="0" rtl="0">
                        <a:spcBef>
                          <a:spcPts val="0"/>
                        </a:spcBef>
                        <a:spcAft>
                          <a:spcPts val="0"/>
                        </a:spcAft>
                        <a:buNone/>
                      </a:pPr>
                      <a:r>
                        <a:rPr lang="en">
                          <a:solidFill>
                            <a:schemeClr val="lt1"/>
                          </a:solidFill>
                        </a:rPr>
                        <a:t>Average Path Length</a:t>
                      </a:r>
                      <a:endParaRPr>
                        <a:solidFill>
                          <a:schemeClr val="lt1"/>
                        </a:solidFill>
                      </a:endParaRPr>
                    </a:p>
                  </a:txBody>
                  <a:tcPr marT="91425" marB="91425" marR="91425" marL="91425"/>
                </a:tc>
                <a:tc>
                  <a:txBody>
                    <a:bodyPr>
                      <a:noAutofit/>
                    </a:bodyPr>
                    <a:lstStyle/>
                    <a:p>
                      <a:pPr indent="0" lvl="0" marL="0">
                        <a:spcBef>
                          <a:spcPts val="0"/>
                        </a:spcBef>
                        <a:spcAft>
                          <a:spcPts val="0"/>
                        </a:spcAft>
                        <a:buNone/>
                      </a:pPr>
                      <a:r>
                        <a:rPr lang="en">
                          <a:solidFill>
                            <a:schemeClr val="lt1"/>
                          </a:solidFill>
                        </a:rPr>
                        <a:t>1.306</a:t>
                      </a:r>
                      <a:endParaRPr>
                        <a:solidFill>
                          <a:schemeClr val="lt1"/>
                        </a:solidFill>
                      </a:endParaRPr>
                    </a:p>
                  </a:txBody>
                  <a:tcPr marT="91425" marB="91425" marR="91425" marL="91425"/>
                </a:tc>
                <a:tc>
                  <a:txBody>
                    <a:bodyPr>
                      <a:noAutofit/>
                    </a:bodyPr>
                    <a:lstStyle/>
                    <a:p>
                      <a:pPr indent="0" lvl="0" marL="0">
                        <a:spcBef>
                          <a:spcPts val="0"/>
                        </a:spcBef>
                        <a:spcAft>
                          <a:spcPts val="0"/>
                        </a:spcAft>
                        <a:buNone/>
                      </a:pPr>
                      <a:r>
                        <a:rPr lang="en">
                          <a:solidFill>
                            <a:schemeClr val="lt1"/>
                          </a:solidFill>
                        </a:rPr>
                        <a:t>2.97</a:t>
                      </a:r>
                      <a:endParaRPr>
                        <a:solidFill>
                          <a:schemeClr val="lt1"/>
                        </a:solidFill>
                      </a:endParaRPr>
                    </a:p>
                  </a:txBody>
                  <a:tcPr marT="91425" marB="91425" marR="91425" marL="91425"/>
                </a:tc>
              </a:tr>
              <a:tr h="583250">
                <a:tc>
                  <a:txBody>
                    <a:bodyPr>
                      <a:noAutofit/>
                    </a:bodyPr>
                    <a:lstStyle/>
                    <a:p>
                      <a:pPr indent="0" lvl="0" marL="0" rtl="0">
                        <a:spcBef>
                          <a:spcPts val="0"/>
                        </a:spcBef>
                        <a:spcAft>
                          <a:spcPts val="0"/>
                        </a:spcAft>
                        <a:buNone/>
                      </a:pPr>
                      <a:r>
                        <a:rPr lang="en">
                          <a:solidFill>
                            <a:schemeClr val="lt1"/>
                          </a:solidFill>
                        </a:rPr>
                        <a:t>Diameter</a:t>
                      </a:r>
                      <a:endParaRPr>
                        <a:solidFill>
                          <a:schemeClr val="lt1"/>
                        </a:solidFill>
                      </a:endParaRPr>
                    </a:p>
                  </a:txBody>
                  <a:tcPr marT="91425" marB="91425" marR="91425" marL="91425"/>
                </a:tc>
                <a:tc>
                  <a:txBody>
                    <a:bodyPr>
                      <a:noAutofit/>
                    </a:bodyPr>
                    <a:lstStyle/>
                    <a:p>
                      <a:pPr indent="0" lvl="0" marL="0">
                        <a:spcBef>
                          <a:spcPts val="0"/>
                        </a:spcBef>
                        <a:spcAft>
                          <a:spcPts val="0"/>
                        </a:spcAft>
                        <a:buNone/>
                      </a:pPr>
                      <a:r>
                        <a:rPr lang="en">
                          <a:solidFill>
                            <a:schemeClr val="lt1"/>
                          </a:solidFill>
                        </a:rPr>
                        <a:t>2</a:t>
                      </a:r>
                      <a:endParaRPr>
                        <a:solidFill>
                          <a:schemeClr val="lt1"/>
                        </a:solidFill>
                      </a:endParaRPr>
                    </a:p>
                  </a:txBody>
                  <a:tcPr marT="91425" marB="91425" marR="91425" marL="91425"/>
                </a:tc>
                <a:tc>
                  <a:txBody>
                    <a:bodyPr>
                      <a:noAutofit/>
                    </a:bodyPr>
                    <a:lstStyle/>
                    <a:p>
                      <a:pPr indent="0" lvl="0" marL="0">
                        <a:spcBef>
                          <a:spcPts val="0"/>
                        </a:spcBef>
                        <a:spcAft>
                          <a:spcPts val="0"/>
                        </a:spcAft>
                        <a:buNone/>
                      </a:pPr>
                      <a:r>
                        <a:rPr lang="en">
                          <a:solidFill>
                            <a:schemeClr val="lt1"/>
                          </a:solidFill>
                        </a:rPr>
                        <a:t>4</a:t>
                      </a:r>
                      <a:endParaRPr>
                        <a:solidFill>
                          <a:schemeClr val="lt1"/>
                        </a:solidFill>
                      </a:endParaRPr>
                    </a:p>
                  </a:txBody>
                  <a:tcPr marT="91425" marB="91425" marR="91425" marL="91425"/>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85" name="Shape 185"/>
        <p:cNvGrpSpPr/>
        <p:nvPr/>
      </p:nvGrpSpPr>
      <p:grpSpPr>
        <a:xfrm>
          <a:off x="0" y="0"/>
          <a:ext cx="0" cy="0"/>
          <a:chOff x="0" y="0"/>
          <a:chExt cx="0" cy="0"/>
        </a:xfrm>
      </p:grpSpPr>
      <p:sp>
        <p:nvSpPr>
          <p:cNvPr id="186" name="Shape 18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Recommendations</a:t>
            </a:r>
            <a:endParaRPr/>
          </a:p>
        </p:txBody>
      </p:sp>
      <p:sp>
        <p:nvSpPr>
          <p:cNvPr id="187" name="Shape 187"/>
          <p:cNvSpPr txBox="1"/>
          <p:nvPr/>
        </p:nvSpPr>
        <p:spPr>
          <a:xfrm>
            <a:off x="311725" y="1467525"/>
            <a:ext cx="8406900" cy="3486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chemeClr val="lt1"/>
                </a:solidFill>
              </a:rPr>
              <a:t>Due to the low activity surrounding Crusader Kings II, Paradox should target clusters of activity on Twitter for Stellaris and EU4 to cross sell CK2.</a:t>
            </a:r>
            <a:endParaRPr>
              <a:solidFill>
                <a:schemeClr val="lt1"/>
              </a:solidFill>
            </a:endParaRPr>
          </a:p>
          <a:p>
            <a:pPr indent="0" lvl="0" marL="0">
              <a:spcBef>
                <a:spcPts val="0"/>
              </a:spcBef>
              <a:spcAft>
                <a:spcPts val="0"/>
              </a:spcAft>
              <a:buNone/>
            </a:pPr>
            <a:r>
              <a:t/>
            </a:r>
            <a:endParaRPr>
              <a:solidFill>
                <a:schemeClr val="lt1"/>
              </a:solidFill>
            </a:endParaRPr>
          </a:p>
          <a:p>
            <a:pPr indent="0" lvl="0" marL="0" rtl="0">
              <a:spcBef>
                <a:spcPts val="0"/>
              </a:spcBef>
              <a:spcAft>
                <a:spcPts val="0"/>
              </a:spcAft>
              <a:buNone/>
            </a:pPr>
            <a:r>
              <a:rPr lang="en">
                <a:solidFill>
                  <a:schemeClr val="lt1"/>
                </a:solidFill>
              </a:rPr>
              <a:t>In a highly interconnected network, such as the Stellaris cluster and 1st EU4 cluster, Paradox should </a:t>
            </a:r>
            <a:r>
              <a:rPr lang="en">
                <a:solidFill>
                  <a:schemeClr val="lt1"/>
                </a:solidFill>
              </a:rPr>
              <a:t>offer several twitter users discount codes, so that they try the new game and get their communities involved as well.</a:t>
            </a:r>
            <a:endParaRPr>
              <a:solidFill>
                <a:schemeClr val="lt1"/>
              </a:solidFill>
            </a:endParaRPr>
          </a:p>
          <a:p>
            <a:pPr indent="0" lvl="0" marL="0" rtl="0">
              <a:spcBef>
                <a:spcPts val="0"/>
              </a:spcBef>
              <a:spcAft>
                <a:spcPts val="0"/>
              </a:spcAft>
              <a:buNone/>
            </a:pPr>
            <a:r>
              <a:t/>
            </a:r>
            <a:endParaRPr>
              <a:solidFill>
                <a:schemeClr val="lt1"/>
              </a:solidFill>
            </a:endParaRPr>
          </a:p>
          <a:p>
            <a:pPr indent="0" lvl="0" marL="0">
              <a:spcBef>
                <a:spcPts val="0"/>
              </a:spcBef>
              <a:spcAft>
                <a:spcPts val="0"/>
              </a:spcAft>
              <a:buNone/>
            </a:pPr>
            <a:r>
              <a:rPr lang="en">
                <a:solidFill>
                  <a:schemeClr val="lt1"/>
                </a:solidFill>
              </a:rPr>
              <a:t>However for the clusters centered around a few people, such as the 2nd EU4 cluster, it might be better to offer the influencers the game for free and expect that if they play it, they may talk about it or create content with it. </a:t>
            </a:r>
            <a:endParaRPr>
              <a:solidFill>
                <a:schemeClr val="lt1"/>
              </a:solidFill>
            </a:endParaRPr>
          </a:p>
          <a:p>
            <a:pPr indent="0" lvl="0" marL="0">
              <a:spcBef>
                <a:spcPts val="0"/>
              </a:spcBef>
              <a:spcAft>
                <a:spcPts val="0"/>
              </a:spcAft>
              <a:buNone/>
            </a:pPr>
            <a:r>
              <a:t/>
            </a:r>
            <a:endParaRPr>
              <a:solidFill>
                <a:schemeClr val="lt1"/>
              </a:solidFill>
            </a:endParaRPr>
          </a:p>
          <a:p>
            <a:pPr indent="0" lvl="0" marL="0" rtl="0">
              <a:spcBef>
                <a:spcPts val="0"/>
              </a:spcBef>
              <a:spcAft>
                <a:spcPts val="0"/>
              </a:spcAft>
              <a:buNone/>
            </a:pPr>
            <a:r>
              <a:rPr lang="en">
                <a:solidFill>
                  <a:schemeClr val="lt1"/>
                </a:solidFill>
              </a:rPr>
              <a:t>Lastly, for the large cluster centered around the official game/YouTube handles, it would be best to offer a limited number of discount codes to users in bridge positions to clusters of Stellaris/EU4 activity, as these users are probably aware of CK2 due to their connection to the larger network, but also offer influence on an already-proven customer base.</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71" name="Shape 71"/>
        <p:cNvGrpSpPr/>
        <p:nvPr/>
      </p:nvGrpSpPr>
      <p:grpSpPr>
        <a:xfrm>
          <a:off x="0" y="0"/>
          <a:ext cx="0" cy="0"/>
          <a:chOff x="0" y="0"/>
          <a:chExt cx="0" cy="0"/>
        </a:xfrm>
      </p:grpSpPr>
      <p:sp>
        <p:nvSpPr>
          <p:cNvPr id="72" name="Shape 72"/>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Project Overview</a:t>
            </a:r>
            <a:endParaRPr/>
          </a:p>
        </p:txBody>
      </p:sp>
      <p:sp>
        <p:nvSpPr>
          <p:cNvPr id="73" name="Shape 73"/>
          <p:cNvSpPr txBox="1"/>
          <p:nvPr/>
        </p:nvSpPr>
        <p:spPr>
          <a:xfrm>
            <a:off x="374750" y="1627500"/>
            <a:ext cx="8362500" cy="3083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rgbClr val="FFFFFF"/>
                </a:solidFill>
              </a:rPr>
              <a:t>We scraped tweets over a 14-day period with mentions of three video games, produced by Paradox Interactive:</a:t>
            </a:r>
            <a:endParaRPr>
              <a:solidFill>
                <a:srgbClr val="FFFFFF"/>
              </a:solidFill>
            </a:endParaRPr>
          </a:p>
          <a:p>
            <a:pPr indent="-317500" lvl="0" marL="457200" rtl="0">
              <a:spcBef>
                <a:spcPts val="0"/>
              </a:spcBef>
              <a:spcAft>
                <a:spcPts val="0"/>
              </a:spcAft>
              <a:buClr>
                <a:srgbClr val="FFFFFF"/>
              </a:buClr>
              <a:buSzPts val="1400"/>
              <a:buAutoNum type="arabicPeriod"/>
            </a:pPr>
            <a:r>
              <a:rPr lang="en">
                <a:solidFill>
                  <a:srgbClr val="FFFFFF"/>
                </a:solidFill>
              </a:rPr>
              <a:t>Europa Universalis IV (eu4)</a:t>
            </a:r>
            <a:endParaRPr>
              <a:solidFill>
                <a:srgbClr val="FFFFFF"/>
              </a:solidFill>
            </a:endParaRPr>
          </a:p>
          <a:p>
            <a:pPr indent="-317500" lvl="0" marL="457200" rtl="0">
              <a:spcBef>
                <a:spcPts val="0"/>
              </a:spcBef>
              <a:spcAft>
                <a:spcPts val="0"/>
              </a:spcAft>
              <a:buClr>
                <a:srgbClr val="FFFFFF"/>
              </a:buClr>
              <a:buSzPts val="1400"/>
              <a:buAutoNum type="arabicPeriod"/>
            </a:pPr>
            <a:r>
              <a:rPr lang="en">
                <a:solidFill>
                  <a:srgbClr val="FFFFFF"/>
                </a:solidFill>
              </a:rPr>
              <a:t>Stellaris</a:t>
            </a:r>
            <a:endParaRPr>
              <a:solidFill>
                <a:srgbClr val="FFFFFF"/>
              </a:solidFill>
            </a:endParaRPr>
          </a:p>
          <a:p>
            <a:pPr indent="-317500" lvl="0" marL="457200">
              <a:spcBef>
                <a:spcPts val="0"/>
              </a:spcBef>
              <a:spcAft>
                <a:spcPts val="0"/>
              </a:spcAft>
              <a:buClr>
                <a:srgbClr val="FFFFFF"/>
              </a:buClr>
              <a:buSzPts val="1400"/>
              <a:buAutoNum type="arabicPeriod"/>
            </a:pPr>
            <a:r>
              <a:rPr lang="en">
                <a:solidFill>
                  <a:srgbClr val="FFFFFF"/>
                </a:solidFill>
              </a:rPr>
              <a:t>Crusader Kings 2 (ck2)</a:t>
            </a:r>
            <a:endParaRPr>
              <a:solidFill>
                <a:srgbClr val="FFFFFF"/>
              </a:solidFill>
            </a:endParaRPr>
          </a:p>
          <a:p>
            <a:pPr indent="0" lvl="0" marL="0">
              <a:spcBef>
                <a:spcPts val="0"/>
              </a:spcBef>
              <a:spcAft>
                <a:spcPts val="0"/>
              </a:spcAft>
              <a:buNone/>
            </a:pPr>
            <a:r>
              <a:t/>
            </a:r>
            <a:endParaRPr>
              <a:solidFill>
                <a:srgbClr val="FFFFFF"/>
              </a:solidFill>
            </a:endParaRPr>
          </a:p>
          <a:p>
            <a:pPr indent="0" lvl="0" marL="0">
              <a:spcBef>
                <a:spcPts val="0"/>
              </a:spcBef>
              <a:spcAft>
                <a:spcPts val="0"/>
              </a:spcAft>
              <a:buNone/>
            </a:pPr>
            <a:r>
              <a:rPr lang="en">
                <a:solidFill>
                  <a:srgbClr val="FFFFFF"/>
                </a:solidFill>
              </a:rPr>
              <a:t>These are games by the same developer with similar gameplay, and so may be appealing to the same customers.</a:t>
            </a:r>
            <a:endParaRPr>
              <a:solidFill>
                <a:srgbClr val="FFFFFF"/>
              </a:solidFill>
            </a:endParaRPr>
          </a:p>
          <a:p>
            <a:pPr indent="0" lvl="0" marL="0">
              <a:spcBef>
                <a:spcPts val="0"/>
              </a:spcBef>
              <a:spcAft>
                <a:spcPts val="0"/>
              </a:spcAft>
              <a:buNone/>
            </a:pPr>
            <a:r>
              <a:t/>
            </a:r>
            <a:endParaRPr>
              <a:solidFill>
                <a:srgbClr val="FFFFFF"/>
              </a:solidFill>
            </a:endParaRPr>
          </a:p>
          <a:p>
            <a:pPr indent="0" lvl="0" marL="0">
              <a:spcBef>
                <a:spcPts val="0"/>
              </a:spcBef>
              <a:spcAft>
                <a:spcPts val="0"/>
              </a:spcAft>
              <a:buNone/>
            </a:pPr>
            <a:r>
              <a:rPr lang="en">
                <a:solidFill>
                  <a:srgbClr val="FFFFFF"/>
                </a:solidFill>
              </a:rPr>
              <a:t>We hoped to find the network of game players on Twitter, and identify influencers in the network who may be able to convince their followers to purchase an additional game or become a gamer.</a:t>
            </a:r>
            <a:endParaRPr>
              <a:solidFill>
                <a:srgbClr val="FFFFFF"/>
              </a:solidFill>
            </a:endParaRPr>
          </a:p>
          <a:p>
            <a:pPr indent="0" lvl="0" marL="0">
              <a:spcBef>
                <a:spcPts val="0"/>
              </a:spcBef>
              <a:spcAft>
                <a:spcPts val="0"/>
              </a:spcAft>
              <a:buNone/>
            </a:pPr>
            <a:r>
              <a:t/>
            </a:r>
            <a:endParaRPr>
              <a:solidFill>
                <a:srgbClr val="FFFFFF"/>
              </a:solidFill>
            </a:endParaRPr>
          </a:p>
          <a:p>
            <a:pPr indent="0" lvl="0" marL="0">
              <a:spcBef>
                <a:spcPts val="0"/>
              </a:spcBef>
              <a:spcAft>
                <a:spcPts val="0"/>
              </a:spcAft>
              <a:buNone/>
            </a:pPr>
            <a:r>
              <a:rPr lang="en">
                <a:solidFill>
                  <a:srgbClr val="FFFFFF"/>
                </a:solidFill>
              </a:rPr>
              <a:t>Using this information, we could recommend Paradox Interactive target certain users to offer discount codes or free expansion packs, to influence a larger network to adopt one of the games.</a:t>
            </a:r>
            <a:endParaRPr>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77" name="Shape 77"/>
        <p:cNvGrpSpPr/>
        <p:nvPr/>
      </p:nvGrpSpPr>
      <p:grpSpPr>
        <a:xfrm>
          <a:off x="0" y="0"/>
          <a:ext cx="0" cy="0"/>
          <a:chOff x="0" y="0"/>
          <a:chExt cx="0" cy="0"/>
        </a:xfrm>
      </p:grpSpPr>
      <p:sp>
        <p:nvSpPr>
          <p:cNvPr id="78" name="Shape 78"/>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Paradox Interactive Games</a:t>
            </a:r>
            <a:endParaRPr/>
          </a:p>
        </p:txBody>
      </p:sp>
      <p:sp>
        <p:nvSpPr>
          <p:cNvPr id="79" name="Shape 79"/>
          <p:cNvSpPr/>
          <p:nvPr/>
        </p:nvSpPr>
        <p:spPr>
          <a:xfrm>
            <a:off x="124825" y="1319488"/>
            <a:ext cx="2790300" cy="3817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80" name="Shape 80"/>
          <p:cNvPicPr preferRelativeResize="0"/>
          <p:nvPr/>
        </p:nvPicPr>
        <p:blipFill>
          <a:blip r:embed="rId3">
            <a:alphaModFix/>
          </a:blip>
          <a:stretch>
            <a:fillRect/>
          </a:stretch>
        </p:blipFill>
        <p:spPr>
          <a:xfrm>
            <a:off x="179150" y="1371050"/>
            <a:ext cx="2681643" cy="3714076"/>
          </a:xfrm>
          <a:prstGeom prst="rect">
            <a:avLst/>
          </a:prstGeom>
          <a:noFill/>
          <a:ln>
            <a:noFill/>
          </a:ln>
        </p:spPr>
      </p:pic>
      <p:sp>
        <p:nvSpPr>
          <p:cNvPr id="81" name="Shape 81"/>
          <p:cNvSpPr/>
          <p:nvPr/>
        </p:nvSpPr>
        <p:spPr>
          <a:xfrm>
            <a:off x="3176850" y="1319475"/>
            <a:ext cx="2790300" cy="3817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2" name="Shape 82"/>
          <p:cNvSpPr/>
          <p:nvPr/>
        </p:nvSpPr>
        <p:spPr>
          <a:xfrm>
            <a:off x="6228875" y="1319500"/>
            <a:ext cx="2790300" cy="3817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83" name="Shape 83"/>
          <p:cNvPicPr preferRelativeResize="0"/>
          <p:nvPr/>
        </p:nvPicPr>
        <p:blipFill>
          <a:blip r:embed="rId4">
            <a:alphaModFix/>
          </a:blip>
          <a:stretch>
            <a:fillRect/>
          </a:stretch>
        </p:blipFill>
        <p:spPr>
          <a:xfrm>
            <a:off x="6283193" y="1371050"/>
            <a:ext cx="2653852" cy="3714075"/>
          </a:xfrm>
          <a:prstGeom prst="rect">
            <a:avLst/>
          </a:prstGeom>
          <a:noFill/>
          <a:ln>
            <a:noFill/>
          </a:ln>
        </p:spPr>
      </p:pic>
      <p:pic>
        <p:nvPicPr>
          <p:cNvPr id="84" name="Shape 84"/>
          <p:cNvPicPr preferRelativeResize="0"/>
          <p:nvPr/>
        </p:nvPicPr>
        <p:blipFill>
          <a:blip r:embed="rId5">
            <a:alphaModFix/>
          </a:blip>
          <a:stretch>
            <a:fillRect/>
          </a:stretch>
        </p:blipFill>
        <p:spPr>
          <a:xfrm>
            <a:off x="3231176" y="1373963"/>
            <a:ext cx="2681650" cy="370821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88" name="Shape 88"/>
        <p:cNvGrpSpPr/>
        <p:nvPr/>
      </p:nvGrpSpPr>
      <p:grpSpPr>
        <a:xfrm>
          <a:off x="0" y="0"/>
          <a:ext cx="0" cy="0"/>
          <a:chOff x="0" y="0"/>
          <a:chExt cx="0" cy="0"/>
        </a:xfrm>
      </p:grpSpPr>
      <p:sp>
        <p:nvSpPr>
          <p:cNvPr id="89" name="Shape 8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Game Market Overlap</a:t>
            </a:r>
            <a:endParaRPr/>
          </a:p>
        </p:txBody>
      </p:sp>
      <p:sp>
        <p:nvSpPr>
          <p:cNvPr id="90" name="Shape 90"/>
          <p:cNvSpPr txBox="1"/>
          <p:nvPr/>
        </p:nvSpPr>
        <p:spPr>
          <a:xfrm>
            <a:off x="374750" y="1627500"/>
            <a:ext cx="8362500" cy="3083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solidFill>
                  <a:srgbClr val="FFFFFF"/>
                </a:solidFill>
              </a:rPr>
              <a:t>From the official Stellaris website:</a:t>
            </a:r>
            <a:endParaRPr>
              <a:solidFill>
                <a:srgbClr val="FFFFFF"/>
              </a:solidFill>
            </a:endParaRPr>
          </a:p>
          <a:p>
            <a:pPr indent="0" lvl="0" marL="0">
              <a:spcBef>
                <a:spcPts val="0"/>
              </a:spcBef>
              <a:spcAft>
                <a:spcPts val="0"/>
              </a:spcAft>
              <a:buNone/>
            </a:pPr>
            <a:r>
              <a:t/>
            </a:r>
            <a:endParaRPr>
              <a:solidFill>
                <a:srgbClr val="FFFFFF"/>
              </a:solidFill>
            </a:endParaRPr>
          </a:p>
          <a:p>
            <a:pPr indent="0" lvl="0" marL="0">
              <a:spcBef>
                <a:spcPts val="0"/>
              </a:spcBef>
              <a:spcAft>
                <a:spcPts val="0"/>
              </a:spcAft>
              <a:buNone/>
            </a:pPr>
            <a:r>
              <a:rPr lang="en" sz="2400">
                <a:solidFill>
                  <a:srgbClr val="FFFFFF"/>
                </a:solidFill>
              </a:rPr>
              <a:t>“Explore a vast galaxy full of wonder! Paradox Development Studio, makers of the Crusader Kings and Europa Universalis series presents Stellaris, an evolution of the grand strategy genre with space exploration at its core.”</a:t>
            </a:r>
            <a:endParaRPr sz="2400">
              <a:solidFill>
                <a:srgbClr val="FFFFFF"/>
              </a:solidFill>
            </a:endParaRPr>
          </a:p>
          <a:p>
            <a:pPr indent="0" lvl="0" marL="0">
              <a:spcBef>
                <a:spcPts val="0"/>
              </a:spcBef>
              <a:spcAft>
                <a:spcPts val="0"/>
              </a:spcAft>
              <a:buNone/>
            </a:pPr>
            <a:r>
              <a:t/>
            </a:r>
            <a:endParaRPr sz="2400"/>
          </a:p>
          <a:p>
            <a:pPr indent="0" lvl="0" marL="0">
              <a:spcBef>
                <a:spcPts val="0"/>
              </a:spcBef>
              <a:spcAft>
                <a:spcPts val="0"/>
              </a:spcAft>
              <a:buNone/>
            </a:pPr>
            <a:r>
              <a:t/>
            </a:r>
            <a:endParaRPr sz="2400"/>
          </a:p>
          <a:p>
            <a:pPr indent="0" lvl="0" marL="0">
              <a:spcBef>
                <a:spcPts val="0"/>
              </a:spcBef>
              <a:spcAft>
                <a:spcPts val="0"/>
              </a:spcAft>
              <a:buNone/>
            </a:pPr>
            <a:r>
              <a:t/>
            </a:r>
            <a:endParaRPr/>
          </a:p>
          <a:p>
            <a:pPr indent="0" lvl="0" marL="0" rtl="0">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94" name="Shape 94"/>
        <p:cNvGrpSpPr/>
        <p:nvPr/>
      </p:nvGrpSpPr>
      <p:grpSpPr>
        <a:xfrm>
          <a:off x="0" y="0"/>
          <a:ext cx="0" cy="0"/>
          <a:chOff x="0" y="0"/>
          <a:chExt cx="0" cy="0"/>
        </a:xfrm>
      </p:grpSpPr>
      <p:sp>
        <p:nvSpPr>
          <p:cNvPr id="95" name="Shape 9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Approach</a:t>
            </a:r>
            <a:endParaRPr/>
          </a:p>
        </p:txBody>
      </p:sp>
      <p:sp>
        <p:nvSpPr>
          <p:cNvPr id="96" name="Shape 96"/>
          <p:cNvSpPr txBox="1"/>
          <p:nvPr/>
        </p:nvSpPr>
        <p:spPr>
          <a:xfrm>
            <a:off x="289100" y="1687225"/>
            <a:ext cx="4400700" cy="2959500"/>
          </a:xfrm>
          <a:prstGeom prst="rect">
            <a:avLst/>
          </a:prstGeom>
          <a:noFill/>
          <a:ln>
            <a:noFill/>
          </a:ln>
        </p:spPr>
        <p:txBody>
          <a:bodyPr anchorCtr="0" anchor="ctr" bIns="91425" lIns="91425" spcFirstLastPara="1" rIns="91425" wrap="square" tIns="91425">
            <a:noAutofit/>
          </a:bodyPr>
          <a:lstStyle/>
          <a:p>
            <a:pPr indent="-317500" lvl="0" marL="457200">
              <a:spcBef>
                <a:spcPts val="0"/>
              </a:spcBef>
              <a:spcAft>
                <a:spcPts val="0"/>
              </a:spcAft>
              <a:buClr>
                <a:srgbClr val="F3F3F3"/>
              </a:buClr>
              <a:buSzPts val="1400"/>
              <a:buChar char="●"/>
            </a:pPr>
            <a:r>
              <a:rPr lang="en">
                <a:solidFill>
                  <a:srgbClr val="F3F3F3"/>
                </a:solidFill>
              </a:rPr>
              <a:t>We scraped tweets from Sunday, 2/11 through Saturday, 2/24 with mentions of “stellaris”,  “</a:t>
            </a:r>
            <a:r>
              <a:rPr lang="en">
                <a:solidFill>
                  <a:srgbClr val="F3F3F3"/>
                </a:solidFill>
              </a:rPr>
              <a:t>eu4”, and “ck2”.</a:t>
            </a:r>
            <a:endParaRPr>
              <a:solidFill>
                <a:srgbClr val="F3F3F3"/>
              </a:solidFill>
            </a:endParaRPr>
          </a:p>
          <a:p>
            <a:pPr indent="0" lvl="0" marL="0" rtl="0">
              <a:spcBef>
                <a:spcPts val="0"/>
              </a:spcBef>
              <a:spcAft>
                <a:spcPts val="0"/>
              </a:spcAft>
              <a:buNone/>
            </a:pPr>
            <a:r>
              <a:t/>
            </a:r>
            <a:endParaRPr>
              <a:solidFill>
                <a:srgbClr val="F3F3F3"/>
              </a:solidFill>
            </a:endParaRPr>
          </a:p>
          <a:p>
            <a:pPr indent="-317500" lvl="0" marL="457200">
              <a:spcBef>
                <a:spcPts val="0"/>
              </a:spcBef>
              <a:spcAft>
                <a:spcPts val="0"/>
              </a:spcAft>
              <a:buClr>
                <a:srgbClr val="F3F3F3"/>
              </a:buClr>
              <a:buSzPts val="1400"/>
              <a:buChar char="●"/>
            </a:pPr>
            <a:r>
              <a:rPr lang="en">
                <a:solidFill>
                  <a:srgbClr val="F3F3F3"/>
                </a:solidFill>
              </a:rPr>
              <a:t>Using these tweets, we constructed a directed network based on who tweeted at who.</a:t>
            </a:r>
            <a:endParaRPr>
              <a:solidFill>
                <a:srgbClr val="F3F3F3"/>
              </a:solidFill>
            </a:endParaRPr>
          </a:p>
        </p:txBody>
      </p:sp>
      <p:pic>
        <p:nvPicPr>
          <p:cNvPr id="97" name="Shape 97"/>
          <p:cNvPicPr preferRelativeResize="0"/>
          <p:nvPr/>
        </p:nvPicPr>
        <p:blipFill>
          <a:blip r:embed="rId3">
            <a:alphaModFix/>
          </a:blip>
          <a:stretch>
            <a:fillRect/>
          </a:stretch>
        </p:blipFill>
        <p:spPr>
          <a:xfrm>
            <a:off x="5135279" y="1881325"/>
            <a:ext cx="3697050" cy="258675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01" name="Shape 101"/>
        <p:cNvGrpSpPr/>
        <p:nvPr/>
      </p:nvGrpSpPr>
      <p:grpSpPr>
        <a:xfrm>
          <a:off x="0" y="0"/>
          <a:ext cx="0" cy="0"/>
          <a:chOff x="0" y="0"/>
          <a:chExt cx="0" cy="0"/>
        </a:xfrm>
      </p:grpSpPr>
      <p:pic>
        <p:nvPicPr>
          <p:cNvPr id="102" name="Shape 102"/>
          <p:cNvPicPr preferRelativeResize="0"/>
          <p:nvPr/>
        </p:nvPicPr>
        <p:blipFill>
          <a:blip r:embed="rId3">
            <a:alphaModFix/>
          </a:blip>
          <a:stretch>
            <a:fillRect/>
          </a:stretch>
        </p:blipFill>
        <p:spPr>
          <a:xfrm>
            <a:off x="345125" y="1105700"/>
            <a:ext cx="3082477" cy="3714076"/>
          </a:xfrm>
          <a:prstGeom prst="rect">
            <a:avLst/>
          </a:prstGeom>
          <a:noFill/>
          <a:ln>
            <a:noFill/>
          </a:ln>
        </p:spPr>
      </p:pic>
      <p:sp>
        <p:nvSpPr>
          <p:cNvPr id="103" name="Shape 103"/>
          <p:cNvSpPr txBox="1"/>
          <p:nvPr/>
        </p:nvSpPr>
        <p:spPr>
          <a:xfrm>
            <a:off x="192725" y="117775"/>
            <a:ext cx="3287100" cy="696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800">
                <a:solidFill>
                  <a:schemeClr val="lt1"/>
                </a:solidFill>
                <a:latin typeface="Merriweather"/>
                <a:ea typeface="Merriweather"/>
                <a:cs typeface="Merriweather"/>
                <a:sym typeface="Merriweather"/>
              </a:rPr>
              <a:t>Example Tweet</a:t>
            </a:r>
            <a:endParaRPr sz="2800">
              <a:solidFill>
                <a:schemeClr val="lt1"/>
              </a:solidFill>
              <a:latin typeface="Merriweather"/>
              <a:ea typeface="Merriweather"/>
              <a:cs typeface="Merriweather"/>
              <a:sym typeface="Merriweather"/>
            </a:endParaRPr>
          </a:p>
        </p:txBody>
      </p:sp>
      <p:sp>
        <p:nvSpPr>
          <p:cNvPr id="104" name="Shape 104"/>
          <p:cNvSpPr txBox="1"/>
          <p:nvPr/>
        </p:nvSpPr>
        <p:spPr>
          <a:xfrm>
            <a:off x="4657650" y="195225"/>
            <a:ext cx="3683400" cy="696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800">
                <a:solidFill>
                  <a:srgbClr val="FFFFFF"/>
                </a:solidFill>
                <a:latin typeface="Merriweather"/>
                <a:ea typeface="Merriweather"/>
                <a:cs typeface="Merriweather"/>
                <a:sym typeface="Merriweather"/>
              </a:rPr>
              <a:t>Example Network</a:t>
            </a:r>
            <a:endParaRPr sz="2800">
              <a:solidFill>
                <a:srgbClr val="FFFFFF"/>
              </a:solidFill>
              <a:latin typeface="Merriweather"/>
              <a:ea typeface="Merriweather"/>
              <a:cs typeface="Merriweather"/>
              <a:sym typeface="Merriweather"/>
            </a:endParaRPr>
          </a:p>
        </p:txBody>
      </p:sp>
      <p:pic>
        <p:nvPicPr>
          <p:cNvPr id="105" name="Shape 105"/>
          <p:cNvPicPr preferRelativeResize="0"/>
          <p:nvPr/>
        </p:nvPicPr>
        <p:blipFill>
          <a:blip r:embed="rId4">
            <a:alphaModFix/>
          </a:blip>
          <a:stretch>
            <a:fillRect/>
          </a:stretch>
        </p:blipFill>
        <p:spPr>
          <a:xfrm>
            <a:off x="4601700" y="1286848"/>
            <a:ext cx="3941550" cy="2936700"/>
          </a:xfrm>
          <a:prstGeom prst="rect">
            <a:avLst/>
          </a:prstGeom>
          <a:noFill/>
          <a:ln>
            <a:noFill/>
          </a:ln>
        </p:spPr>
      </p:pic>
      <p:pic>
        <p:nvPicPr>
          <p:cNvPr id="106" name="Shape 106"/>
          <p:cNvPicPr preferRelativeResize="0"/>
          <p:nvPr/>
        </p:nvPicPr>
        <p:blipFill rotWithShape="1">
          <a:blip r:embed="rId5">
            <a:alphaModFix/>
          </a:blip>
          <a:srcRect b="0" l="0" r="11574" t="0"/>
          <a:stretch/>
        </p:blipFill>
        <p:spPr>
          <a:xfrm>
            <a:off x="4308300" y="1268525"/>
            <a:ext cx="4488476" cy="3035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10" name="Shape 110"/>
        <p:cNvGrpSpPr/>
        <p:nvPr/>
      </p:nvGrpSpPr>
      <p:grpSpPr>
        <a:xfrm>
          <a:off x="0" y="0"/>
          <a:ext cx="0" cy="0"/>
          <a:chOff x="0" y="0"/>
          <a:chExt cx="0" cy="0"/>
        </a:xfrm>
      </p:grpSpPr>
      <p:pic>
        <p:nvPicPr>
          <p:cNvPr id="111" name="Shape 111"/>
          <p:cNvPicPr preferRelativeResize="0"/>
          <p:nvPr/>
        </p:nvPicPr>
        <p:blipFill>
          <a:blip r:embed="rId3">
            <a:alphaModFix/>
          </a:blip>
          <a:stretch>
            <a:fillRect/>
          </a:stretch>
        </p:blipFill>
        <p:spPr>
          <a:xfrm>
            <a:off x="3860625" y="413175"/>
            <a:ext cx="5180849" cy="4385326"/>
          </a:xfrm>
          <a:prstGeom prst="rect">
            <a:avLst/>
          </a:prstGeom>
          <a:noFill/>
          <a:ln>
            <a:noFill/>
          </a:ln>
        </p:spPr>
      </p:pic>
      <p:sp>
        <p:nvSpPr>
          <p:cNvPr id="112" name="Shape 112"/>
          <p:cNvSpPr txBox="1"/>
          <p:nvPr>
            <p:ph idx="1" type="body"/>
          </p:nvPr>
        </p:nvSpPr>
        <p:spPr>
          <a:xfrm>
            <a:off x="311700" y="2040900"/>
            <a:ext cx="3127500" cy="26478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
                <a:solidFill>
                  <a:schemeClr val="lt1"/>
                </a:solidFill>
              </a:rPr>
              <a:t>We can see a central group of highly concentrated activity, as well as a few satellite communities that seem highly interconnected, all surrounded by a scattering of individual conversations.</a:t>
            </a:r>
            <a:endParaRPr>
              <a:solidFill>
                <a:schemeClr val="lt1"/>
              </a:solidFill>
            </a:endParaRPr>
          </a:p>
        </p:txBody>
      </p:sp>
      <p:sp>
        <p:nvSpPr>
          <p:cNvPr id="113" name="Shape 113"/>
          <p:cNvSpPr txBox="1"/>
          <p:nvPr/>
        </p:nvSpPr>
        <p:spPr>
          <a:xfrm>
            <a:off x="4009675" y="123700"/>
            <a:ext cx="2360400" cy="855600"/>
          </a:xfrm>
          <a:prstGeom prst="rect">
            <a:avLst/>
          </a:prstGeom>
          <a:noFill/>
          <a:ln>
            <a:noFill/>
          </a:ln>
        </p:spPr>
        <p:txBody>
          <a:bodyPr anchorCtr="0" anchor="t" bIns="91425" lIns="91425" spcFirstLastPara="1" rIns="91425" wrap="square" tIns="91425">
            <a:noAutofit/>
          </a:bodyPr>
          <a:lstStyle/>
          <a:p>
            <a:pPr indent="-311150" lvl="0" marL="457200" rtl="0">
              <a:lnSpc>
                <a:spcPct val="115000"/>
              </a:lnSpc>
              <a:spcBef>
                <a:spcPts val="0"/>
              </a:spcBef>
              <a:spcAft>
                <a:spcPts val="0"/>
              </a:spcAft>
              <a:buClr>
                <a:srgbClr val="D27EC9"/>
              </a:buClr>
              <a:buSzPts val="1300"/>
              <a:buFont typeface="Roboto"/>
              <a:buChar char="●"/>
            </a:pPr>
            <a:r>
              <a:rPr lang="en" sz="1300">
                <a:solidFill>
                  <a:schemeClr val="lt1"/>
                </a:solidFill>
                <a:latin typeface="Roboto"/>
                <a:ea typeface="Roboto"/>
                <a:cs typeface="Roboto"/>
                <a:sym typeface="Roboto"/>
              </a:rPr>
              <a:t>Stellaris</a:t>
            </a:r>
            <a:endParaRPr sz="1300">
              <a:solidFill>
                <a:schemeClr val="lt1"/>
              </a:solidFill>
              <a:latin typeface="Roboto"/>
              <a:ea typeface="Roboto"/>
              <a:cs typeface="Roboto"/>
              <a:sym typeface="Roboto"/>
            </a:endParaRPr>
          </a:p>
          <a:p>
            <a:pPr indent="-311150" lvl="0" marL="457200" rtl="0">
              <a:lnSpc>
                <a:spcPct val="115000"/>
              </a:lnSpc>
              <a:spcBef>
                <a:spcPts val="0"/>
              </a:spcBef>
              <a:spcAft>
                <a:spcPts val="0"/>
              </a:spcAft>
              <a:buClr>
                <a:srgbClr val="68AA3B"/>
              </a:buClr>
              <a:buSzPts val="1300"/>
              <a:buFont typeface="Roboto"/>
              <a:buChar char="●"/>
            </a:pPr>
            <a:r>
              <a:rPr lang="en" sz="1300">
                <a:solidFill>
                  <a:schemeClr val="lt1"/>
                </a:solidFill>
                <a:latin typeface="Roboto"/>
                <a:ea typeface="Roboto"/>
                <a:cs typeface="Roboto"/>
                <a:sym typeface="Roboto"/>
              </a:rPr>
              <a:t>EU4</a:t>
            </a:r>
            <a:endParaRPr sz="1300">
              <a:solidFill>
                <a:schemeClr val="lt1"/>
              </a:solidFill>
              <a:latin typeface="Roboto"/>
              <a:ea typeface="Roboto"/>
              <a:cs typeface="Roboto"/>
              <a:sym typeface="Roboto"/>
            </a:endParaRPr>
          </a:p>
          <a:p>
            <a:pPr indent="-311150" lvl="0" marL="457200" rtl="0">
              <a:lnSpc>
                <a:spcPct val="115000"/>
              </a:lnSpc>
              <a:spcBef>
                <a:spcPts val="0"/>
              </a:spcBef>
              <a:spcAft>
                <a:spcPts val="0"/>
              </a:spcAft>
              <a:buClr>
                <a:srgbClr val="E1825A"/>
              </a:buClr>
              <a:buSzPts val="1300"/>
              <a:buFont typeface="Roboto"/>
              <a:buChar char="●"/>
            </a:pPr>
            <a:r>
              <a:rPr lang="en" sz="1300">
                <a:solidFill>
                  <a:schemeClr val="lt1"/>
                </a:solidFill>
                <a:latin typeface="Roboto"/>
                <a:ea typeface="Roboto"/>
                <a:cs typeface="Roboto"/>
                <a:sym typeface="Roboto"/>
              </a:rPr>
              <a:t>CK2</a:t>
            </a:r>
            <a:endParaRPr/>
          </a:p>
        </p:txBody>
      </p:sp>
      <p:sp>
        <p:nvSpPr>
          <p:cNvPr id="114" name="Shape 114"/>
          <p:cNvSpPr txBox="1"/>
          <p:nvPr/>
        </p:nvSpPr>
        <p:spPr>
          <a:xfrm>
            <a:off x="192725" y="117775"/>
            <a:ext cx="3287100" cy="696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800">
                <a:solidFill>
                  <a:schemeClr val="lt1"/>
                </a:solidFill>
                <a:latin typeface="Merriweather"/>
                <a:ea typeface="Merriweather"/>
                <a:cs typeface="Merriweather"/>
                <a:sym typeface="Merriweather"/>
              </a:rPr>
              <a:t>Overall Network</a:t>
            </a:r>
            <a:endParaRPr sz="2800">
              <a:solidFill>
                <a:schemeClr val="lt1"/>
              </a:solidFill>
              <a:latin typeface="Merriweather"/>
              <a:ea typeface="Merriweather"/>
              <a:cs typeface="Merriweather"/>
              <a:sym typeface="Merriweathe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18" name="Shape 118"/>
        <p:cNvGrpSpPr/>
        <p:nvPr/>
      </p:nvGrpSpPr>
      <p:grpSpPr>
        <a:xfrm>
          <a:off x="0" y="0"/>
          <a:ext cx="0" cy="0"/>
          <a:chOff x="0" y="0"/>
          <a:chExt cx="0" cy="0"/>
        </a:xfrm>
      </p:grpSpPr>
      <p:sp>
        <p:nvSpPr>
          <p:cNvPr id="119" name="Shape 119"/>
          <p:cNvSpPr txBox="1"/>
          <p:nvPr>
            <p:ph type="title"/>
          </p:nvPr>
        </p:nvSpPr>
        <p:spPr>
          <a:xfrm>
            <a:off x="311750" y="831175"/>
            <a:ext cx="8073600" cy="24165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3000">
                <a:solidFill>
                  <a:srgbClr val="D27EC9"/>
                </a:solidFill>
              </a:rPr>
              <a:t>42.</a:t>
            </a:r>
            <a:r>
              <a:rPr lang="en" sz="3000">
                <a:solidFill>
                  <a:srgbClr val="D27EC9"/>
                </a:solidFill>
              </a:rPr>
              <a:t>9%</a:t>
            </a:r>
            <a:r>
              <a:rPr lang="en" sz="3000"/>
              <a:t> of conversations mention </a:t>
            </a:r>
            <a:r>
              <a:rPr lang="en" sz="3000">
                <a:solidFill>
                  <a:srgbClr val="D27EC9"/>
                </a:solidFill>
              </a:rPr>
              <a:t>Stellaris</a:t>
            </a:r>
            <a:endParaRPr sz="3000">
              <a:solidFill>
                <a:srgbClr val="D27EC9"/>
              </a:solidFill>
            </a:endParaRPr>
          </a:p>
          <a:p>
            <a:pPr indent="0" lvl="0" marL="0">
              <a:spcBef>
                <a:spcPts val="0"/>
              </a:spcBef>
              <a:spcAft>
                <a:spcPts val="0"/>
              </a:spcAft>
              <a:buNone/>
            </a:pPr>
            <a:r>
              <a:rPr lang="en" sz="3000">
                <a:solidFill>
                  <a:srgbClr val="68AA3B"/>
                </a:solidFill>
              </a:rPr>
              <a:t>39.</a:t>
            </a:r>
            <a:r>
              <a:rPr lang="en" sz="3000">
                <a:solidFill>
                  <a:srgbClr val="68AA3B"/>
                </a:solidFill>
              </a:rPr>
              <a:t>4%</a:t>
            </a:r>
            <a:r>
              <a:rPr lang="en" sz="3000"/>
              <a:t> </a:t>
            </a:r>
            <a:r>
              <a:rPr lang="en" sz="3000"/>
              <a:t>of conversations mention </a:t>
            </a:r>
            <a:r>
              <a:rPr lang="en" sz="3000">
                <a:solidFill>
                  <a:srgbClr val="68AA3B"/>
                </a:solidFill>
              </a:rPr>
              <a:t>EU4</a:t>
            </a:r>
            <a:endParaRPr sz="3000">
              <a:solidFill>
                <a:srgbClr val="68AA3B"/>
              </a:solidFill>
            </a:endParaRPr>
          </a:p>
          <a:p>
            <a:pPr indent="0" lvl="0" marL="0">
              <a:spcBef>
                <a:spcPts val="0"/>
              </a:spcBef>
              <a:spcAft>
                <a:spcPts val="0"/>
              </a:spcAft>
              <a:buNone/>
            </a:pPr>
            <a:r>
              <a:rPr lang="en" sz="3000">
                <a:solidFill>
                  <a:srgbClr val="E1825A"/>
                </a:solidFill>
              </a:rPr>
              <a:t>17</a:t>
            </a:r>
            <a:r>
              <a:rPr lang="en" sz="3000">
                <a:solidFill>
                  <a:srgbClr val="E1825A"/>
                </a:solidFill>
              </a:rPr>
              <a:t>.1%</a:t>
            </a:r>
            <a:r>
              <a:rPr lang="en" sz="3000"/>
              <a:t> </a:t>
            </a:r>
            <a:r>
              <a:rPr lang="en" sz="3000"/>
              <a:t>of conversations mention </a:t>
            </a:r>
            <a:r>
              <a:rPr lang="en" sz="3000">
                <a:solidFill>
                  <a:srgbClr val="E1825A"/>
                </a:solidFill>
              </a:rPr>
              <a:t>CK2</a:t>
            </a:r>
            <a:endParaRPr sz="3000">
              <a:solidFill>
                <a:srgbClr val="E1825A"/>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123" name="Shape 123"/>
        <p:cNvGrpSpPr/>
        <p:nvPr/>
      </p:nvGrpSpPr>
      <p:grpSpPr>
        <a:xfrm>
          <a:off x="0" y="0"/>
          <a:ext cx="0" cy="0"/>
          <a:chOff x="0" y="0"/>
          <a:chExt cx="0" cy="0"/>
        </a:xfrm>
      </p:grpSpPr>
      <p:sp>
        <p:nvSpPr>
          <p:cNvPr id="124" name="Shape 124"/>
          <p:cNvSpPr txBox="1"/>
          <p:nvPr/>
        </p:nvSpPr>
        <p:spPr>
          <a:xfrm>
            <a:off x="471425" y="669425"/>
            <a:ext cx="2360400" cy="475200"/>
          </a:xfrm>
          <a:prstGeom prst="rect">
            <a:avLst/>
          </a:prstGeom>
          <a:noFill/>
          <a:ln>
            <a:noFill/>
          </a:ln>
        </p:spPr>
        <p:txBody>
          <a:bodyPr anchorCtr="0" anchor="t" bIns="91425" lIns="91425" spcFirstLastPara="1" rIns="91425" wrap="square" tIns="91425">
            <a:noAutofit/>
          </a:bodyPr>
          <a:lstStyle/>
          <a:p>
            <a:pPr indent="-311150" lvl="0" marL="457200" rtl="0">
              <a:lnSpc>
                <a:spcPct val="115000"/>
              </a:lnSpc>
              <a:spcBef>
                <a:spcPts val="0"/>
              </a:spcBef>
              <a:spcAft>
                <a:spcPts val="0"/>
              </a:spcAft>
              <a:buClr>
                <a:srgbClr val="D27EC9"/>
              </a:buClr>
              <a:buSzPts val="1300"/>
              <a:buFont typeface="Roboto"/>
              <a:buChar char="➔"/>
            </a:pPr>
            <a:r>
              <a:rPr lang="en" sz="1300">
                <a:solidFill>
                  <a:schemeClr val="lt1"/>
                </a:solidFill>
                <a:latin typeface="Roboto"/>
                <a:ea typeface="Roboto"/>
                <a:cs typeface="Roboto"/>
                <a:sym typeface="Roboto"/>
              </a:rPr>
              <a:t>Stellaris</a:t>
            </a:r>
            <a:endParaRPr/>
          </a:p>
        </p:txBody>
      </p:sp>
      <p:sp>
        <p:nvSpPr>
          <p:cNvPr id="125" name="Shape 125"/>
          <p:cNvSpPr txBox="1"/>
          <p:nvPr/>
        </p:nvSpPr>
        <p:spPr>
          <a:xfrm>
            <a:off x="192725" y="117775"/>
            <a:ext cx="3287100" cy="696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2800">
                <a:solidFill>
                  <a:schemeClr val="lt1"/>
                </a:solidFill>
                <a:latin typeface="Merriweather"/>
                <a:ea typeface="Merriweather"/>
                <a:cs typeface="Merriweather"/>
                <a:sym typeface="Merriweather"/>
              </a:rPr>
              <a:t>Sub-Networks</a:t>
            </a:r>
            <a:endParaRPr sz="2800">
              <a:solidFill>
                <a:schemeClr val="lt1"/>
              </a:solidFill>
              <a:latin typeface="Merriweather"/>
              <a:ea typeface="Merriweather"/>
              <a:cs typeface="Merriweather"/>
              <a:sym typeface="Merriweather"/>
            </a:endParaRPr>
          </a:p>
        </p:txBody>
      </p:sp>
      <p:pic>
        <p:nvPicPr>
          <p:cNvPr id="126" name="Shape 126"/>
          <p:cNvPicPr preferRelativeResize="0"/>
          <p:nvPr/>
        </p:nvPicPr>
        <p:blipFill>
          <a:blip r:embed="rId3">
            <a:alphaModFix/>
          </a:blip>
          <a:stretch>
            <a:fillRect/>
          </a:stretch>
        </p:blipFill>
        <p:spPr>
          <a:xfrm>
            <a:off x="4145725" y="561712"/>
            <a:ext cx="4677250" cy="4020076"/>
          </a:xfrm>
          <a:prstGeom prst="rect">
            <a:avLst/>
          </a:prstGeom>
          <a:noFill/>
          <a:ln>
            <a:noFill/>
          </a:ln>
        </p:spPr>
      </p:pic>
      <p:sp>
        <p:nvSpPr>
          <p:cNvPr id="127" name="Shape 127"/>
          <p:cNvSpPr txBox="1"/>
          <p:nvPr>
            <p:ph idx="1" type="body"/>
          </p:nvPr>
        </p:nvSpPr>
        <p:spPr>
          <a:xfrm>
            <a:off x="272525" y="1774700"/>
            <a:ext cx="3127500" cy="2647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solidFill>
                  <a:schemeClr val="lt1"/>
                </a:solidFill>
              </a:rPr>
              <a:t>Due to how one-directional this network is, </a:t>
            </a:r>
            <a:r>
              <a:rPr lang="en">
                <a:solidFill>
                  <a:schemeClr val="lt1"/>
                </a:solidFill>
              </a:rPr>
              <a:t>it would not be a prime candidate for Paradox to target.</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